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56" r:id="rId2"/>
    <p:sldId id="257" r:id="rId3"/>
    <p:sldId id="529" r:id="rId4"/>
    <p:sldId id="534" r:id="rId5"/>
    <p:sldId id="536" r:id="rId6"/>
    <p:sldId id="530" r:id="rId7"/>
    <p:sldId id="532" r:id="rId8"/>
    <p:sldId id="538" r:id="rId9"/>
    <p:sldId id="539" r:id="rId10"/>
    <p:sldId id="541" r:id="rId11"/>
    <p:sldId id="543" r:id="rId12"/>
    <p:sldId id="549" r:id="rId13"/>
    <p:sldId id="547" r:id="rId14"/>
    <p:sldId id="551" r:id="rId15"/>
    <p:sldId id="553" r:id="rId16"/>
    <p:sldId id="268" r:id="rId17"/>
    <p:sldId id="558" r:id="rId18"/>
    <p:sldId id="559" r:id="rId19"/>
    <p:sldId id="560" r:id="rId20"/>
    <p:sldId id="518" r:id="rId21"/>
    <p:sldId id="521" r:id="rId22"/>
    <p:sldId id="522" r:id="rId23"/>
    <p:sldId id="568" r:id="rId24"/>
    <p:sldId id="523" r:id="rId25"/>
    <p:sldId id="563" r:id="rId26"/>
    <p:sldId id="555" r:id="rId27"/>
    <p:sldId id="562" r:id="rId28"/>
    <p:sldId id="561" r:id="rId29"/>
    <p:sldId id="567" r:id="rId30"/>
    <p:sldId id="273" r:id="rId31"/>
    <p:sldId id="564" r:id="rId32"/>
    <p:sldId id="526" r:id="rId33"/>
    <p:sldId id="565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9E44E-EC28-4F16-93E9-A64A34DEE097}" type="datetimeFigureOut">
              <a:rPr lang="el-GR" smtClean="0"/>
              <a:t>20/5/2017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62CF2-4B4A-4149-901D-C471618B1A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522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C8DC-FF74-445E-AB8D-66ADAF33848E}" type="datetime1">
              <a:rPr lang="el-GR" smtClean="0"/>
              <a:t>20/5/2017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DD3B-F47A-4EAD-8B38-A91EA38FE15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12EBE-9363-4844-BC2F-129E664ADF44}" type="datetime1">
              <a:rPr lang="el-GR" smtClean="0"/>
              <a:t>20/5/2017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DD3B-F47A-4EAD-8B38-A91EA38FE15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FD6F-0325-4F7D-A6E7-085892DAEE11}" type="datetime1">
              <a:rPr lang="el-GR" smtClean="0"/>
              <a:t>20/5/2017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DD3B-F47A-4EAD-8B38-A91EA38FE15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5A7-591E-4BEC-969F-BC6C23D8DCD4}" type="datetime1">
              <a:rPr lang="el-GR" smtClean="0"/>
              <a:t>20/5/2017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DD3B-F47A-4EAD-8B38-A91EA38FE15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17ED-7EFA-4507-B977-83E0F71652C6}" type="datetime1">
              <a:rPr lang="el-GR" smtClean="0"/>
              <a:t>20/5/2017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DD3B-F47A-4EAD-8B38-A91EA38FE15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42EB-4553-4366-AA36-92E78DBBCFCE}" type="datetime1">
              <a:rPr lang="el-GR" smtClean="0"/>
              <a:t>20/5/2017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DD3B-F47A-4EAD-8B38-A91EA38FE15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6701-5713-4AE3-87FD-827EAB435497}" type="datetime1">
              <a:rPr lang="el-GR" smtClean="0"/>
              <a:t>20/5/2017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DD3B-F47A-4EAD-8B38-A91EA38FE15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B748-9E97-4166-BD84-2E5381807107}" type="datetime1">
              <a:rPr lang="el-GR" smtClean="0"/>
              <a:t>20/5/2017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DD3B-F47A-4EAD-8B38-A91EA38FE15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6D33-0CC6-4B72-A6FE-10115393B653}" type="datetime1">
              <a:rPr lang="el-GR" smtClean="0"/>
              <a:t>20/5/2017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DD3B-F47A-4EAD-8B38-A91EA38FE15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D0E1-301C-4775-8738-79BFE1080F63}" type="datetime1">
              <a:rPr lang="el-GR" smtClean="0"/>
              <a:t>20/5/2017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DD3B-F47A-4EAD-8B38-A91EA38FE15B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ADDF-68A7-4E2A-8EF4-D0954EC8289F}" type="datetime1">
              <a:rPr lang="el-GR" smtClean="0"/>
              <a:t>20/5/2017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8DD3B-F47A-4EAD-8B38-A91EA38FE15B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658DD3B-F47A-4EAD-8B38-A91EA38FE15B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432717A-ECCB-4204-839D-ABC390CCCC89}" type="datetime1">
              <a:rPr lang="el-GR" smtClean="0"/>
              <a:t>20/5/2017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543800" cy="3456384"/>
          </a:xfrm>
        </p:spPr>
        <p:txBody>
          <a:bodyPr/>
          <a:lstStyle/>
          <a:p>
            <a:r>
              <a:rPr lang="el-GR" sz="4400" dirty="0" smtClean="0"/>
              <a:t>Η Διαχείριση των Ποταμών σύμφωνα με την </a:t>
            </a:r>
            <a:br>
              <a:rPr lang="el-GR" sz="4400" dirty="0" smtClean="0"/>
            </a:br>
            <a:r>
              <a:rPr lang="el-GR" sz="4400" dirty="0" smtClean="0"/>
              <a:t>Εθνική και Ενωσιακή Νομοθεσία</a:t>
            </a:r>
            <a:endParaRPr lang="el-GR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 smtClean="0">
                <a:solidFill>
                  <a:schemeClr val="tx2"/>
                </a:solidFill>
              </a:rPr>
              <a:t>Αγγελική Καλλία</a:t>
            </a:r>
          </a:p>
          <a:p>
            <a:r>
              <a:rPr lang="el-GR" b="1" dirty="0" smtClean="0">
                <a:solidFill>
                  <a:schemeClr val="tx2"/>
                </a:solidFill>
              </a:rPr>
              <a:t>Δρ. Νομικής – Δικηγόρος</a:t>
            </a:r>
          </a:p>
          <a:p>
            <a:r>
              <a:rPr lang="el-GR" b="1" dirty="0" smtClean="0">
                <a:solidFill>
                  <a:schemeClr val="tx2"/>
                </a:solidFill>
              </a:rPr>
              <a:t>Καθηγήτρια στο ΕΚΔΔΑ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  <p:pic>
        <p:nvPicPr>
          <p:cNvPr id="1026" name="Picture 2" descr="C:\Users\admin\AppData\Local\Temp\vmware-admin\VMwareDnD\98aaa0ca\Potamia_Afisa_42x56_allag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36912"/>
            <a:ext cx="23042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9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800" dirty="0" smtClean="0"/>
              <a:t/>
            </a:r>
            <a:br>
              <a:rPr lang="el-GR" altLang="el-GR" sz="4800" dirty="0" smtClean="0"/>
            </a:br>
            <a:r>
              <a:rPr lang="el-GR" altLang="el-GR" sz="4800" dirty="0" smtClean="0"/>
              <a:t>2.2. </a:t>
            </a:r>
            <a:r>
              <a:rPr lang="el-GR" sz="4800" dirty="0"/>
              <a:t>Οδηγίες Ε. Ένωσης</a:t>
            </a:r>
            <a:r>
              <a:rPr lang="el-GR" altLang="el-GR" sz="4800" dirty="0"/>
              <a:t/>
            </a:r>
            <a:br>
              <a:rPr lang="el-GR" altLang="el-GR" sz="4800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altLang="el-GR" sz="2400" dirty="0" smtClean="0">
                <a:solidFill>
                  <a:schemeClr val="tx2"/>
                </a:solidFill>
              </a:rPr>
              <a:t>ποιότητα </a:t>
            </a:r>
            <a:r>
              <a:rPr lang="el-GR" altLang="el-GR" sz="2400" dirty="0">
                <a:solidFill>
                  <a:schemeClr val="tx2"/>
                </a:solidFill>
              </a:rPr>
              <a:t>των </a:t>
            </a:r>
            <a:r>
              <a:rPr lang="el-GR" altLang="el-GR" sz="2400" b="1" dirty="0">
                <a:solidFill>
                  <a:schemeClr val="tx2"/>
                </a:solidFill>
              </a:rPr>
              <a:t>επιφανειακών νερών </a:t>
            </a:r>
            <a:r>
              <a:rPr lang="el-GR" altLang="el-GR" sz="2400" dirty="0">
                <a:solidFill>
                  <a:schemeClr val="tx2"/>
                </a:solidFill>
              </a:rPr>
              <a:t>από τα οποία αντλείται πόσιμο νερό </a:t>
            </a:r>
            <a:r>
              <a:rPr lang="el-GR" altLang="el-GR" sz="2400" dirty="0" smtClean="0">
                <a:solidFill>
                  <a:schemeClr val="tx2"/>
                </a:solidFill>
              </a:rPr>
              <a:t>(91/692</a:t>
            </a:r>
            <a:r>
              <a:rPr lang="el-GR" altLang="el-GR" sz="2400" dirty="0">
                <a:solidFill>
                  <a:schemeClr val="tx2"/>
                </a:solidFill>
              </a:rPr>
              <a:t>) </a:t>
            </a:r>
            <a:endParaRPr lang="el-GR" altLang="el-GR" sz="2400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l-GR" altLang="el-GR" sz="24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altLang="el-GR" sz="2400" dirty="0">
                <a:solidFill>
                  <a:schemeClr val="tx2"/>
                </a:solidFill>
              </a:rPr>
              <a:t>ποιότητα του </a:t>
            </a:r>
            <a:r>
              <a:rPr lang="el-GR" altLang="el-GR" sz="2400" b="1" dirty="0">
                <a:solidFill>
                  <a:schemeClr val="tx2"/>
                </a:solidFill>
              </a:rPr>
              <a:t>πόσιμου νερού </a:t>
            </a:r>
            <a:r>
              <a:rPr lang="el-GR" altLang="el-GR" sz="2400" dirty="0" smtClean="0">
                <a:solidFill>
                  <a:schemeClr val="tx2"/>
                </a:solidFill>
              </a:rPr>
              <a:t>(98/83)</a:t>
            </a:r>
          </a:p>
          <a:p>
            <a:pPr marL="457200" indent="-457200">
              <a:buFont typeface="+mj-lt"/>
              <a:buAutoNum type="arabicPeriod"/>
            </a:pPr>
            <a:endParaRPr lang="el-GR" altLang="el-GR" sz="24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altLang="el-GR" sz="2400" dirty="0">
                <a:solidFill>
                  <a:schemeClr val="tx2"/>
                </a:solidFill>
              </a:rPr>
              <a:t>μέθοδοι </a:t>
            </a:r>
            <a:r>
              <a:rPr lang="el-GR" altLang="el-GR" sz="2400" b="1" dirty="0">
                <a:solidFill>
                  <a:schemeClr val="tx2"/>
                </a:solidFill>
              </a:rPr>
              <a:t>δειγματοληψίας και ελέγχου </a:t>
            </a:r>
            <a:r>
              <a:rPr lang="el-GR" altLang="el-GR" sz="2400" dirty="0">
                <a:solidFill>
                  <a:schemeClr val="tx2"/>
                </a:solidFill>
              </a:rPr>
              <a:t>του νερού που προορίζεται για πόσιμο </a:t>
            </a:r>
            <a:r>
              <a:rPr lang="el-GR" altLang="el-GR" sz="2400" dirty="0" smtClean="0">
                <a:solidFill>
                  <a:schemeClr val="tx2"/>
                </a:solidFill>
              </a:rPr>
              <a:t>(81/885</a:t>
            </a:r>
            <a:r>
              <a:rPr lang="el-GR" altLang="el-GR" sz="2400" dirty="0">
                <a:solidFill>
                  <a:schemeClr val="tx2"/>
                </a:solidFill>
              </a:rPr>
              <a:t>, 91/692) </a:t>
            </a:r>
            <a:endParaRPr lang="el-GR" altLang="el-GR" sz="2400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l-GR" altLang="el-GR" sz="24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altLang="el-GR" sz="2400" dirty="0">
                <a:solidFill>
                  <a:schemeClr val="tx2"/>
                </a:solidFill>
              </a:rPr>
              <a:t>ρύπανση από </a:t>
            </a:r>
            <a:r>
              <a:rPr lang="el-GR" altLang="el-GR" sz="2400" b="1" dirty="0">
                <a:solidFill>
                  <a:schemeClr val="tx2"/>
                </a:solidFill>
              </a:rPr>
              <a:t>τα απορρυπαντικά </a:t>
            </a:r>
            <a:r>
              <a:rPr lang="el-GR" altLang="el-GR" sz="2400" dirty="0" smtClean="0">
                <a:solidFill>
                  <a:schemeClr val="tx2"/>
                </a:solidFill>
              </a:rPr>
              <a:t>(Κανονισμός  648/2004 τροποποιήθηκε με 259/2012) </a:t>
            </a:r>
            <a:endParaRPr lang="el-GR" altLang="el-GR" sz="2400" dirty="0">
              <a:solidFill>
                <a:schemeClr val="tx2"/>
              </a:solidFill>
            </a:endParaRP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074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dirty="0" smtClean="0"/>
              <a:t>2.2. Οδηγίες Ε. Ένωσης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l-GR" altLang="el-GR" sz="2400" dirty="0">
              <a:solidFill>
                <a:schemeClr val="tx2"/>
              </a:solidFill>
            </a:endParaRPr>
          </a:p>
          <a:p>
            <a:pPr marL="571500" indent="-457200">
              <a:buAutoNum type="arabicPeriod" startAt="5"/>
            </a:pPr>
            <a:r>
              <a:rPr lang="el-GR" altLang="el-GR" sz="2400" dirty="0" smtClean="0">
                <a:solidFill>
                  <a:schemeClr val="tx2"/>
                </a:solidFill>
              </a:rPr>
              <a:t>Ουσίες προτεραιότητας στην πολιτική των υδάτων, έκχυση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επικίνδυνων ουσιών </a:t>
            </a:r>
            <a:r>
              <a:rPr lang="el-GR" altLang="el-GR" sz="2400" dirty="0" smtClean="0">
                <a:solidFill>
                  <a:schemeClr val="tx2"/>
                </a:solidFill>
              </a:rPr>
              <a:t>στο υδάτινο περιβάλλον (84/491</a:t>
            </a:r>
            <a:r>
              <a:rPr lang="en-US" altLang="el-GR" sz="2400" dirty="0" smtClean="0">
                <a:solidFill>
                  <a:schemeClr val="tx2"/>
                </a:solidFill>
              </a:rPr>
              <a:t>, </a:t>
            </a:r>
            <a:r>
              <a:rPr lang="el-GR" altLang="el-GR" sz="2400" dirty="0" smtClean="0">
                <a:solidFill>
                  <a:schemeClr val="tx2"/>
                </a:solidFill>
              </a:rPr>
              <a:t>2006/11</a:t>
            </a:r>
            <a:r>
              <a:rPr lang="en-US" altLang="el-GR" sz="2400" dirty="0" smtClean="0">
                <a:solidFill>
                  <a:schemeClr val="tx2"/>
                </a:solidFill>
              </a:rPr>
              <a:t>, 2008/105</a:t>
            </a:r>
            <a:r>
              <a:rPr lang="el-GR" altLang="el-GR" sz="2400" dirty="0" smtClean="0">
                <a:solidFill>
                  <a:schemeClr val="tx2"/>
                </a:solidFill>
              </a:rPr>
              <a:t>,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2013/39</a:t>
            </a:r>
            <a:r>
              <a:rPr lang="el-GR" altLang="el-GR" sz="2400" dirty="0" smtClean="0">
                <a:solidFill>
                  <a:schemeClr val="tx2"/>
                </a:solidFill>
              </a:rPr>
              <a:t>/ΕΕ)</a:t>
            </a:r>
          </a:p>
          <a:p>
            <a:pPr marL="114300" indent="0">
              <a:buNone/>
            </a:pPr>
            <a:endParaRPr lang="el-GR" altLang="el-GR" sz="2400" dirty="0" smtClean="0">
              <a:solidFill>
                <a:schemeClr val="tx2"/>
              </a:solidFill>
            </a:endParaRPr>
          </a:p>
          <a:p>
            <a:pPr marL="114300" indent="0">
              <a:lnSpc>
                <a:spcPct val="90000"/>
              </a:lnSpc>
              <a:buNone/>
            </a:pPr>
            <a:r>
              <a:rPr lang="el-GR" altLang="el-GR" sz="2400" dirty="0">
                <a:solidFill>
                  <a:schemeClr val="tx2"/>
                </a:solidFill>
              </a:rPr>
              <a:t>6. Ε</a:t>
            </a:r>
            <a:r>
              <a:rPr lang="el-GR" altLang="el-GR" sz="2400" dirty="0" smtClean="0">
                <a:solidFill>
                  <a:schemeClr val="tx2"/>
                </a:solidFill>
              </a:rPr>
              <a:t>πεξεργασίας </a:t>
            </a:r>
            <a:r>
              <a:rPr lang="el-GR" altLang="el-GR" sz="2400" dirty="0">
                <a:solidFill>
                  <a:schemeClr val="tx2"/>
                </a:solidFill>
              </a:rPr>
              <a:t>αστικών και βιομηχανικών </a:t>
            </a:r>
            <a:r>
              <a:rPr lang="el-GR" altLang="el-GR" sz="2400" b="1" dirty="0">
                <a:solidFill>
                  <a:schemeClr val="tx2"/>
                </a:solidFill>
              </a:rPr>
              <a:t>λυμάτων</a:t>
            </a:r>
            <a:r>
              <a:rPr lang="el-GR" altLang="el-GR" sz="2400" dirty="0">
                <a:solidFill>
                  <a:schemeClr val="tx2"/>
                </a:solidFill>
              </a:rPr>
              <a:t>, </a:t>
            </a:r>
            <a:endParaRPr lang="el-GR" altLang="el-GR" sz="2400" dirty="0" smtClean="0">
              <a:solidFill>
                <a:schemeClr val="tx2"/>
              </a:solidFill>
            </a:endParaRPr>
          </a:p>
          <a:p>
            <a:pPr marL="114300" indent="0">
              <a:lnSpc>
                <a:spcPct val="90000"/>
              </a:lnSpc>
              <a:buNone/>
            </a:pPr>
            <a:r>
              <a:rPr lang="el-GR" altLang="el-GR" sz="2400" dirty="0">
                <a:solidFill>
                  <a:schemeClr val="tx2"/>
                </a:solidFill>
              </a:rPr>
              <a:t> </a:t>
            </a:r>
            <a:r>
              <a:rPr lang="el-GR" altLang="el-GR" sz="2400" dirty="0" smtClean="0">
                <a:solidFill>
                  <a:schemeClr val="tx2"/>
                </a:solidFill>
              </a:rPr>
              <a:t>   ( </a:t>
            </a:r>
            <a:r>
              <a:rPr lang="el-GR" altLang="el-GR" sz="2400" dirty="0">
                <a:solidFill>
                  <a:schemeClr val="tx2"/>
                </a:solidFill>
              </a:rPr>
              <a:t>91/271, 98/15)</a:t>
            </a:r>
          </a:p>
          <a:p>
            <a:pPr marL="114300" indent="0">
              <a:lnSpc>
                <a:spcPct val="90000"/>
              </a:lnSpc>
              <a:buNone/>
            </a:pPr>
            <a:endParaRPr lang="el-GR" altLang="el-GR" sz="2400" dirty="0">
              <a:solidFill>
                <a:schemeClr val="tx2"/>
              </a:solidFill>
            </a:endParaRPr>
          </a:p>
          <a:p>
            <a:pPr marL="114300" indent="0">
              <a:lnSpc>
                <a:spcPct val="90000"/>
              </a:lnSpc>
              <a:buNone/>
            </a:pPr>
            <a:r>
              <a:rPr lang="el-GR" altLang="el-GR" sz="2400" dirty="0">
                <a:solidFill>
                  <a:schemeClr val="tx2"/>
                </a:solidFill>
              </a:rPr>
              <a:t>7. </a:t>
            </a:r>
            <a:r>
              <a:rPr lang="el-GR" altLang="el-GR" sz="2400" dirty="0" smtClean="0">
                <a:solidFill>
                  <a:schemeClr val="tx2"/>
                </a:solidFill>
              </a:rPr>
              <a:t>Αντιμετώπιση </a:t>
            </a:r>
            <a:r>
              <a:rPr lang="el-GR" altLang="el-GR" sz="2400" dirty="0">
                <a:solidFill>
                  <a:schemeClr val="tx2"/>
                </a:solidFill>
              </a:rPr>
              <a:t>των </a:t>
            </a:r>
            <a:r>
              <a:rPr lang="el-GR" altLang="el-GR" sz="2400" b="1" dirty="0">
                <a:solidFill>
                  <a:schemeClr val="tx2"/>
                </a:solidFill>
              </a:rPr>
              <a:t>έμμονων οργανικών ρύπων</a:t>
            </a:r>
            <a:r>
              <a:rPr lang="el-GR" altLang="el-GR" sz="2400" dirty="0">
                <a:solidFill>
                  <a:schemeClr val="tx2"/>
                </a:solidFill>
              </a:rPr>
              <a:t>,  (79/117, Κανονισμός 850/2004, Απόφαση 2006/507)</a:t>
            </a:r>
          </a:p>
          <a:p>
            <a:pPr marL="571500" indent="-457200">
              <a:buAutoNum type="arabicPeriod" startAt="5"/>
            </a:pPr>
            <a:endParaRPr lang="el-GR" altLang="el-GR" sz="2400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l-GR" altLang="el-GR" sz="2400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l-GR" altLang="el-GR" sz="2400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38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800" dirty="0" smtClean="0"/>
              <a:t>2.2. </a:t>
            </a:r>
            <a:r>
              <a:rPr lang="el-GR" sz="4800" dirty="0" smtClean="0"/>
              <a:t>Οδηγίες </a:t>
            </a:r>
            <a:r>
              <a:rPr lang="el-GR" sz="4800" dirty="0"/>
              <a:t>Ε. Ένωσης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lnSpc>
                <a:spcPct val="90000"/>
              </a:lnSpc>
              <a:buNone/>
            </a:pPr>
            <a:endParaRPr lang="el-GR" altLang="el-GR" sz="2400" dirty="0">
              <a:solidFill>
                <a:schemeClr val="tx2"/>
              </a:solidFill>
            </a:endParaRPr>
          </a:p>
          <a:p>
            <a:pPr marL="114300" indent="0">
              <a:lnSpc>
                <a:spcPct val="90000"/>
              </a:lnSpc>
              <a:buNone/>
            </a:pPr>
            <a:r>
              <a:rPr lang="el-GR" altLang="el-GR" sz="2400" dirty="0" smtClean="0">
                <a:solidFill>
                  <a:schemeClr val="tx2"/>
                </a:solidFill>
              </a:rPr>
              <a:t>8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. Χημική </a:t>
            </a:r>
            <a:r>
              <a:rPr lang="el-GR" altLang="el-GR" sz="2400" b="1" dirty="0">
                <a:solidFill>
                  <a:schemeClr val="tx2"/>
                </a:solidFill>
              </a:rPr>
              <a:t>ανάλυση </a:t>
            </a:r>
            <a:r>
              <a:rPr lang="el-GR" altLang="el-GR" sz="2400" dirty="0">
                <a:solidFill>
                  <a:schemeClr val="tx2"/>
                </a:solidFill>
              </a:rPr>
              <a:t>και παρακολούθηση κατάστασης υδάτων </a:t>
            </a:r>
            <a:r>
              <a:rPr lang="el-GR" altLang="el-GR" sz="2400" dirty="0" smtClean="0">
                <a:solidFill>
                  <a:schemeClr val="tx2"/>
                </a:solidFill>
              </a:rPr>
              <a:t>( </a:t>
            </a:r>
            <a:r>
              <a:rPr lang="el-GR" altLang="el-GR" sz="2400" dirty="0">
                <a:solidFill>
                  <a:schemeClr val="tx2"/>
                </a:solidFill>
              </a:rPr>
              <a:t>2009/90</a:t>
            </a:r>
            <a:r>
              <a:rPr lang="el-GR" altLang="el-GR" sz="2400" dirty="0" smtClean="0">
                <a:solidFill>
                  <a:schemeClr val="tx2"/>
                </a:solidFill>
              </a:rPr>
              <a:t>)</a:t>
            </a:r>
          </a:p>
          <a:p>
            <a:pPr marL="114300" indent="0">
              <a:lnSpc>
                <a:spcPct val="90000"/>
              </a:lnSpc>
              <a:buNone/>
            </a:pPr>
            <a:endParaRPr lang="el-GR" altLang="el-GR" sz="2400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el-GR" altLang="el-GR" sz="2400" dirty="0" smtClean="0">
                <a:solidFill>
                  <a:schemeClr val="tx2"/>
                </a:solidFill>
              </a:rPr>
              <a:t>9.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Πρότυπα Ποιότητας και συγκεντρώσεις ρύπων </a:t>
            </a:r>
            <a:r>
              <a:rPr lang="el-GR" altLang="el-GR" sz="2400" dirty="0" smtClean="0">
                <a:solidFill>
                  <a:schemeClr val="tx2"/>
                </a:solidFill>
              </a:rPr>
              <a:t>στα επιφανειακα νερά </a:t>
            </a:r>
            <a:r>
              <a:rPr lang="el-GR" sz="2400" dirty="0" smtClean="0">
                <a:solidFill>
                  <a:schemeClr val="tx2"/>
                </a:solidFill>
              </a:rPr>
              <a:t> (2008/105)  </a:t>
            </a:r>
          </a:p>
          <a:p>
            <a:pPr marL="114300" indent="0">
              <a:buNone/>
            </a:pPr>
            <a:r>
              <a:rPr lang="el-GR" sz="2400" dirty="0" smtClean="0">
                <a:solidFill>
                  <a:schemeClr val="tx2"/>
                </a:solidFill>
              </a:rPr>
              <a:t> </a:t>
            </a:r>
            <a:endParaRPr lang="el-GR" altLang="el-GR" sz="2400" dirty="0" smtClean="0">
              <a:solidFill>
                <a:schemeClr val="tx2"/>
              </a:solidFill>
            </a:endParaRPr>
          </a:p>
          <a:p>
            <a:pPr marL="114300" indent="0">
              <a:lnSpc>
                <a:spcPct val="90000"/>
              </a:lnSpc>
              <a:buNone/>
              <a:defRPr/>
            </a:pPr>
            <a:r>
              <a:rPr lang="el-GR" altLang="el-GR" sz="2400" dirty="0" smtClean="0">
                <a:solidFill>
                  <a:schemeClr val="tx2"/>
                </a:solidFill>
              </a:rPr>
              <a:t>10</a:t>
            </a:r>
            <a:r>
              <a:rPr lang="el-GR" altLang="el-GR" sz="2400" dirty="0" smtClean="0">
                <a:solidFill>
                  <a:schemeClr val="tx2"/>
                </a:solidFill>
              </a:rPr>
              <a:t>. </a:t>
            </a:r>
            <a:r>
              <a:rPr lang="el-GR" altLang="el-GR" sz="2400" b="1" dirty="0">
                <a:solidFill>
                  <a:schemeClr val="tx2"/>
                </a:solidFill>
              </a:rPr>
              <a:t>ολοκληρωμένη πρόληψη και αντιμετώπιση της ρύπανσης </a:t>
            </a:r>
            <a:r>
              <a:rPr lang="el-GR" altLang="el-GR" sz="2400" dirty="0">
                <a:solidFill>
                  <a:schemeClr val="tx2"/>
                </a:solidFill>
              </a:rPr>
              <a:t>των νερών κατά την διαδικασία αδειοδότησης έργων και δραστηριοτήτων </a:t>
            </a:r>
            <a:r>
              <a:rPr lang="el-GR" altLang="el-GR" sz="2400" dirty="0" smtClean="0">
                <a:solidFill>
                  <a:schemeClr val="tx2"/>
                </a:solidFill>
              </a:rPr>
              <a:t>(2010/75)</a:t>
            </a:r>
          </a:p>
          <a:p>
            <a:pPr marL="114300" indent="0">
              <a:lnSpc>
                <a:spcPct val="90000"/>
              </a:lnSpc>
              <a:buNone/>
              <a:defRPr/>
            </a:pPr>
            <a:endParaRPr lang="el-GR" altLang="el-GR" sz="2400" dirty="0">
              <a:solidFill>
                <a:schemeClr val="tx2"/>
              </a:solidFill>
            </a:endParaRPr>
          </a:p>
          <a:p>
            <a:pPr marL="571500" indent="-457200">
              <a:lnSpc>
                <a:spcPct val="90000"/>
              </a:lnSpc>
              <a:buFont typeface="+mj-lt"/>
              <a:buAutoNum type="arabicPeriod"/>
              <a:defRPr/>
            </a:pPr>
            <a:endParaRPr lang="el-GR" altLang="el-GR" sz="2400" dirty="0">
              <a:solidFill>
                <a:schemeClr val="tx2"/>
              </a:solidFill>
            </a:endParaRPr>
          </a:p>
          <a:p>
            <a:pPr marL="114300" indent="0">
              <a:lnSpc>
                <a:spcPct val="90000"/>
              </a:lnSpc>
              <a:buNone/>
              <a:defRPr/>
            </a:pPr>
            <a:r>
              <a:rPr lang="el-GR" altLang="el-GR" sz="2400" dirty="0" smtClean="0">
                <a:solidFill>
                  <a:schemeClr val="tx2"/>
                </a:solidFill>
              </a:rPr>
              <a:t>11. </a:t>
            </a:r>
            <a:r>
              <a:rPr lang="el-GR" altLang="el-GR" sz="2400" dirty="0">
                <a:solidFill>
                  <a:schemeClr val="tx2"/>
                </a:solidFill>
              </a:rPr>
              <a:t>προστασία των νερών από την </a:t>
            </a:r>
            <a:r>
              <a:rPr lang="el-GR" altLang="el-GR" sz="2400" b="1" dirty="0">
                <a:solidFill>
                  <a:schemeClr val="tx2"/>
                </a:solidFill>
              </a:rPr>
              <a:t>νιτρική ρύπανση </a:t>
            </a:r>
            <a:r>
              <a:rPr lang="el-GR" altLang="el-GR" sz="2400" dirty="0">
                <a:solidFill>
                  <a:schemeClr val="tx2"/>
                </a:solidFill>
              </a:rPr>
              <a:t>που προκαλείται από χρήση λιπασμάτων στη γεωργία (</a:t>
            </a:r>
            <a:r>
              <a:rPr lang="el-GR" altLang="el-GR" sz="2400" b="1" dirty="0">
                <a:solidFill>
                  <a:schemeClr val="tx2"/>
                </a:solidFill>
              </a:rPr>
              <a:t>91/676</a:t>
            </a:r>
            <a:r>
              <a:rPr lang="el-GR" altLang="el-GR" sz="2400" dirty="0">
                <a:solidFill>
                  <a:schemeClr val="tx2"/>
                </a:solidFill>
              </a:rPr>
              <a:t>)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endParaRPr lang="el-GR" altLang="el-GR" sz="2400" dirty="0">
              <a:solidFill>
                <a:schemeClr val="tx2"/>
              </a:solidFill>
            </a:endParaRPr>
          </a:p>
          <a:p>
            <a:pPr marL="114300" indent="0">
              <a:lnSpc>
                <a:spcPct val="90000"/>
              </a:lnSpc>
              <a:buNone/>
            </a:pPr>
            <a:endParaRPr lang="el-GR" altLang="el-GR" sz="2400" dirty="0">
              <a:solidFill>
                <a:schemeClr val="tx2"/>
              </a:solidFill>
            </a:endParaRP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11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800" dirty="0" smtClean="0"/>
              <a:t>2.2. </a:t>
            </a:r>
            <a:r>
              <a:rPr lang="el-GR" sz="4800" dirty="0"/>
              <a:t>Οδηγίες Ε. Ένωσης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Calibri" pitchFamily="-108" charset="0"/>
              <a:buChar char="-"/>
              <a:defRPr/>
            </a:pPr>
            <a:endParaRPr lang="el-GR" altLang="el-GR" sz="2400" b="1" dirty="0" smtClean="0">
              <a:solidFill>
                <a:schemeClr val="tx2"/>
              </a:solidFill>
            </a:endParaRPr>
          </a:p>
          <a:p>
            <a:pPr marL="114300" indent="0">
              <a:lnSpc>
                <a:spcPct val="90000"/>
              </a:lnSpc>
              <a:buNone/>
              <a:defRPr/>
            </a:pPr>
            <a:r>
              <a:rPr lang="el-GR" altLang="el-GR" sz="3200" dirty="0" smtClean="0">
                <a:solidFill>
                  <a:schemeClr val="tx2"/>
                </a:solidFill>
              </a:rPr>
              <a:t>12. </a:t>
            </a:r>
            <a:r>
              <a:rPr lang="el-GR" altLang="el-GR" sz="3200" b="1" dirty="0" smtClean="0">
                <a:solidFill>
                  <a:schemeClr val="tx2"/>
                </a:solidFill>
              </a:rPr>
              <a:t>Οδηγία </a:t>
            </a:r>
            <a:r>
              <a:rPr lang="el-GR" altLang="el-GR" sz="3200" b="1" dirty="0">
                <a:solidFill>
                  <a:schemeClr val="tx2"/>
                </a:solidFill>
              </a:rPr>
              <a:t>πλαίσιο για τα νερά </a:t>
            </a:r>
            <a:r>
              <a:rPr lang="el-GR" altLang="el-GR" sz="3200" dirty="0" smtClean="0">
                <a:solidFill>
                  <a:schemeClr val="tx2"/>
                </a:solidFill>
              </a:rPr>
              <a:t>( </a:t>
            </a:r>
            <a:r>
              <a:rPr lang="el-GR" altLang="el-GR" sz="3200" dirty="0">
                <a:solidFill>
                  <a:schemeClr val="tx2"/>
                </a:solidFill>
              </a:rPr>
              <a:t>2000/60)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l-GR" altLang="el-GR" sz="24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l-GR" altLang="el-GR" sz="24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l-GR" altLang="el-GR" sz="2400" dirty="0">
              <a:solidFill>
                <a:schemeClr val="tx2"/>
              </a:solidFill>
            </a:endParaRPr>
          </a:p>
          <a:p>
            <a:pPr marL="114300" indent="0">
              <a:lnSpc>
                <a:spcPct val="90000"/>
              </a:lnSpc>
              <a:buNone/>
              <a:defRPr/>
            </a:pPr>
            <a:r>
              <a:rPr lang="el-GR" altLang="el-GR" sz="3200" dirty="0" smtClean="0">
                <a:solidFill>
                  <a:schemeClr val="tx2"/>
                </a:solidFill>
              </a:rPr>
              <a:t>13. </a:t>
            </a:r>
            <a:r>
              <a:rPr lang="el-GR" altLang="el-GR" sz="3200" dirty="0" smtClean="0">
                <a:solidFill>
                  <a:schemeClr val="tx2"/>
                </a:solidFill>
              </a:rPr>
              <a:t>Αντιμετώπιση </a:t>
            </a:r>
            <a:r>
              <a:rPr lang="el-GR" altLang="el-GR" sz="3200" dirty="0">
                <a:solidFill>
                  <a:schemeClr val="tx2"/>
                </a:solidFill>
              </a:rPr>
              <a:t>κινδύνων </a:t>
            </a:r>
            <a:r>
              <a:rPr lang="el-GR" altLang="el-GR" sz="3200" b="1" dirty="0">
                <a:solidFill>
                  <a:schemeClr val="tx2"/>
                </a:solidFill>
              </a:rPr>
              <a:t>πλημμυρών</a:t>
            </a:r>
            <a:r>
              <a:rPr lang="el-GR" altLang="el-GR" sz="3200" dirty="0">
                <a:solidFill>
                  <a:schemeClr val="tx2"/>
                </a:solidFill>
              </a:rPr>
              <a:t> </a:t>
            </a:r>
            <a:r>
              <a:rPr lang="el-GR" altLang="el-GR" sz="3200" dirty="0" smtClean="0">
                <a:solidFill>
                  <a:schemeClr val="tx2"/>
                </a:solidFill>
              </a:rPr>
              <a:t>(2007/60</a:t>
            </a:r>
            <a:r>
              <a:rPr lang="el-GR" altLang="el-GR" sz="3200" dirty="0">
                <a:solidFill>
                  <a:schemeClr val="tx2"/>
                </a:solidFill>
              </a:rPr>
              <a:t>)</a:t>
            </a:r>
          </a:p>
          <a:p>
            <a:pPr marL="114300" indent="0"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50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2.3. Οδηγία πλαίσιο για το νερό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531813">
              <a:buFontTx/>
              <a:buNone/>
            </a:pPr>
            <a:r>
              <a:rPr lang="el-GR" altLang="el-GR" dirty="0">
                <a:solidFill>
                  <a:schemeClr val="tx2"/>
                </a:solidFill>
              </a:rPr>
              <a:t>(</a:t>
            </a:r>
            <a:r>
              <a:rPr lang="el-GR" altLang="el-GR" dirty="0" smtClean="0">
                <a:solidFill>
                  <a:schemeClr val="tx2"/>
                </a:solidFill>
              </a:rPr>
              <a:t> 2000/60)  Ν. 3199/2003 (Τροπ. Ν. 4117/2013)</a:t>
            </a:r>
          </a:p>
          <a:p>
            <a:pPr marL="0" indent="0" defTabSz="531813">
              <a:buFontTx/>
              <a:buNone/>
            </a:pPr>
            <a:r>
              <a:rPr lang="el-GR" altLang="el-GR" sz="2400" dirty="0" smtClean="0">
                <a:solidFill>
                  <a:schemeClr val="tx2"/>
                </a:solidFill>
              </a:rPr>
              <a:t>Στόχοι: </a:t>
            </a:r>
          </a:p>
          <a:p>
            <a:pPr marL="0" indent="0" defTabSz="531813">
              <a:buFontTx/>
              <a:buNone/>
            </a:pPr>
            <a:r>
              <a:rPr lang="el-GR" altLang="el-GR" sz="2400" dirty="0" smtClean="0">
                <a:solidFill>
                  <a:schemeClr val="tx2"/>
                </a:solidFill>
              </a:rPr>
              <a:t>1. Αειφορική διαχείριση 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όλων </a:t>
            </a:r>
            <a:r>
              <a:rPr lang="el-GR" altLang="el-GR" sz="2400" b="1" dirty="0">
                <a:solidFill>
                  <a:schemeClr val="tx2"/>
                </a:solidFill>
              </a:rPr>
              <a:t>των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υδάτων – </a:t>
            </a:r>
          </a:p>
          <a:p>
            <a:pPr marL="0" indent="0" defTabSz="531813">
              <a:buFontTx/>
              <a:buNone/>
            </a:pPr>
            <a:r>
              <a:rPr lang="el-GR" altLang="el-GR" sz="2400" b="1" dirty="0">
                <a:solidFill>
                  <a:schemeClr val="tx2"/>
                </a:solidFill>
              </a:rPr>
              <a:t>	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       Καλή κατάσταση (2015)</a:t>
            </a:r>
            <a:r>
              <a:rPr lang="en-US" altLang="el-GR" sz="2400" b="1" dirty="0" smtClean="0">
                <a:solidFill>
                  <a:schemeClr val="tx2"/>
                </a:solidFill>
              </a:rPr>
              <a:t>: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 </a:t>
            </a:r>
            <a:endParaRPr lang="el-GR" altLang="el-GR" sz="2400" b="1" dirty="0">
              <a:solidFill>
                <a:schemeClr val="tx2"/>
              </a:solidFill>
            </a:endParaRPr>
          </a:p>
          <a:p>
            <a:pPr indent="-342900" defTabSz="531813"/>
            <a:r>
              <a:rPr lang="el-GR" altLang="el-GR" sz="2400" b="1" dirty="0" smtClean="0">
                <a:solidFill>
                  <a:schemeClr val="tx2"/>
                </a:solidFill>
              </a:rPr>
              <a:t>επιφανειακών </a:t>
            </a:r>
          </a:p>
          <a:p>
            <a:pPr indent="-342900" defTabSz="531813"/>
            <a:r>
              <a:rPr lang="el-GR" altLang="el-GR" sz="2400" dirty="0" smtClean="0">
                <a:solidFill>
                  <a:schemeClr val="tx2"/>
                </a:solidFill>
              </a:rPr>
              <a:t>μεταβατικών </a:t>
            </a:r>
            <a:endParaRPr lang="el-GR" altLang="el-GR" sz="2400" dirty="0">
              <a:solidFill>
                <a:schemeClr val="tx2"/>
              </a:solidFill>
            </a:endParaRPr>
          </a:p>
          <a:p>
            <a:pPr indent="-342900" defTabSz="531813"/>
            <a:r>
              <a:rPr lang="el-GR" altLang="el-GR" sz="2400" dirty="0">
                <a:solidFill>
                  <a:schemeClr val="tx2"/>
                </a:solidFill>
              </a:rPr>
              <a:t>υπόγειων και </a:t>
            </a:r>
            <a:endParaRPr lang="el-GR" altLang="el-GR" sz="2400" dirty="0" smtClean="0">
              <a:solidFill>
                <a:schemeClr val="tx2"/>
              </a:solidFill>
            </a:endParaRPr>
          </a:p>
          <a:p>
            <a:pPr indent="-342900" defTabSz="531813"/>
            <a:r>
              <a:rPr lang="el-GR" altLang="el-GR" sz="2400" dirty="0" smtClean="0">
                <a:solidFill>
                  <a:schemeClr val="tx2"/>
                </a:solidFill>
              </a:rPr>
              <a:t>παράκτιων</a:t>
            </a:r>
            <a:endParaRPr lang="el-GR" altLang="el-GR" sz="2400" dirty="0">
              <a:solidFill>
                <a:schemeClr val="tx2"/>
              </a:solidFill>
            </a:endParaRPr>
          </a:p>
          <a:p>
            <a:pPr indent="-342900" defTabSz="531813"/>
            <a:r>
              <a:rPr lang="el-GR" altLang="el-GR" sz="2400" dirty="0">
                <a:solidFill>
                  <a:schemeClr val="tx2"/>
                </a:solidFill>
              </a:rPr>
              <a:t> και </a:t>
            </a:r>
            <a:r>
              <a:rPr lang="el-GR" altLang="el-GR" sz="2400" b="1" dirty="0">
                <a:solidFill>
                  <a:schemeClr val="tx2"/>
                </a:solidFill>
              </a:rPr>
              <a:t>των οικοσυστημάτων </a:t>
            </a:r>
            <a:endParaRPr lang="el-GR" altLang="el-GR" sz="2400" b="1" dirty="0" smtClean="0">
              <a:solidFill>
                <a:schemeClr val="tx2"/>
              </a:solidFill>
            </a:endParaRPr>
          </a:p>
          <a:p>
            <a:pPr marL="0" indent="0" defTabSz="531813">
              <a:buNone/>
            </a:pPr>
            <a:r>
              <a:rPr lang="el-GR" altLang="el-GR" sz="2400" b="1" dirty="0" smtClean="0">
                <a:solidFill>
                  <a:schemeClr val="tx2"/>
                </a:solidFill>
              </a:rPr>
              <a:t>2. Ενεργός συμμετοχή του κοινού</a:t>
            </a:r>
          </a:p>
          <a:p>
            <a:pPr marL="114300" indent="0"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73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2.3. </a:t>
            </a:r>
            <a:r>
              <a:rPr lang="el-GR" dirty="0"/>
              <a:t>Οδηγία πλαίσιο για το νερό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1" indent="0">
              <a:lnSpc>
                <a:spcPct val="90000"/>
              </a:lnSpc>
              <a:buNone/>
            </a:pPr>
            <a:r>
              <a:rPr lang="el-GR" altLang="el-GR" sz="2800" dirty="0" smtClean="0">
                <a:solidFill>
                  <a:schemeClr val="tx2"/>
                </a:solidFill>
              </a:rPr>
              <a:t>3. Η </a:t>
            </a:r>
            <a:r>
              <a:rPr lang="el-GR" altLang="el-GR" sz="2800" dirty="0">
                <a:solidFill>
                  <a:schemeClr val="tx2"/>
                </a:solidFill>
              </a:rPr>
              <a:t>Δ</a:t>
            </a:r>
            <a:r>
              <a:rPr lang="el-GR" altLang="el-GR" sz="2800" dirty="0" smtClean="0">
                <a:solidFill>
                  <a:schemeClr val="tx2"/>
                </a:solidFill>
              </a:rPr>
              <a:t>ιαχείριση </a:t>
            </a:r>
            <a:r>
              <a:rPr lang="el-GR" altLang="el-GR" sz="2800" dirty="0">
                <a:solidFill>
                  <a:schemeClr val="tx2"/>
                </a:solidFill>
              </a:rPr>
              <a:t>των υδατικών πόρων </a:t>
            </a:r>
            <a:r>
              <a:rPr lang="el-GR" altLang="el-GR" sz="2800" dirty="0" smtClean="0">
                <a:solidFill>
                  <a:schemeClr val="tx2"/>
                </a:solidFill>
              </a:rPr>
              <a:t>γίνεται σε επίπεδο</a:t>
            </a:r>
            <a:r>
              <a:rPr lang="el-GR" altLang="el-GR" sz="2800" b="1" dirty="0" smtClean="0">
                <a:solidFill>
                  <a:schemeClr val="tx2"/>
                </a:solidFill>
              </a:rPr>
              <a:t> </a:t>
            </a:r>
            <a:r>
              <a:rPr lang="el-GR" altLang="el-GR" sz="2800" b="1" dirty="0">
                <a:solidFill>
                  <a:schemeClr val="tx2"/>
                </a:solidFill>
              </a:rPr>
              <a:t>Λ</a:t>
            </a:r>
            <a:r>
              <a:rPr lang="el-GR" altLang="el-GR" sz="2800" b="1" dirty="0" smtClean="0">
                <a:solidFill>
                  <a:schemeClr val="tx2"/>
                </a:solidFill>
              </a:rPr>
              <a:t>εκάνης </a:t>
            </a:r>
            <a:r>
              <a:rPr lang="el-GR" altLang="el-GR" sz="2800" b="1" dirty="0">
                <a:solidFill>
                  <a:schemeClr val="tx2"/>
                </a:solidFill>
              </a:rPr>
              <a:t>Α</a:t>
            </a:r>
            <a:r>
              <a:rPr lang="el-GR" altLang="el-GR" sz="2800" b="1" dirty="0" smtClean="0">
                <a:solidFill>
                  <a:schemeClr val="tx2"/>
                </a:solidFill>
              </a:rPr>
              <a:t>πορροής </a:t>
            </a:r>
            <a:r>
              <a:rPr lang="el-GR" altLang="el-GR" sz="2800" b="1" dirty="0">
                <a:solidFill>
                  <a:schemeClr val="tx2"/>
                </a:solidFill>
              </a:rPr>
              <a:t>Π</a:t>
            </a:r>
            <a:r>
              <a:rPr lang="el-GR" altLang="el-GR" sz="2800" b="1" dirty="0" smtClean="0">
                <a:solidFill>
                  <a:schemeClr val="tx2"/>
                </a:solidFill>
              </a:rPr>
              <a:t>οταμού </a:t>
            </a:r>
            <a:r>
              <a:rPr lang="el-GR" altLang="el-GR" sz="2800" dirty="0">
                <a:solidFill>
                  <a:schemeClr val="tx2"/>
                </a:solidFill>
              </a:rPr>
              <a:t>ή </a:t>
            </a:r>
            <a:r>
              <a:rPr lang="el-GR" altLang="el-GR" sz="2800" dirty="0" smtClean="0">
                <a:solidFill>
                  <a:schemeClr val="tx2"/>
                </a:solidFill>
              </a:rPr>
              <a:t> </a:t>
            </a:r>
            <a:r>
              <a:rPr lang="el-GR" altLang="el-GR" sz="2800" dirty="0">
                <a:solidFill>
                  <a:schemeClr val="tx2"/>
                </a:solidFill>
              </a:rPr>
              <a:t>λεκανών </a:t>
            </a:r>
            <a:r>
              <a:rPr lang="el-GR" altLang="el-GR" sz="2400" dirty="0">
                <a:solidFill>
                  <a:schemeClr val="tx2"/>
                </a:solidFill>
              </a:rPr>
              <a:t>απορροής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smtClean="0">
                <a:solidFill>
                  <a:schemeClr val="tx2"/>
                </a:solidFill>
              </a:rPr>
              <a:t>ποταμών </a:t>
            </a:r>
            <a:r>
              <a:rPr lang="el-GR" altLang="el-GR" sz="2800" b="1" dirty="0" smtClean="0">
                <a:solidFill>
                  <a:schemeClr val="tx2"/>
                </a:solidFill>
              </a:rPr>
              <a:t>(ΛΑΠ)</a:t>
            </a:r>
            <a:r>
              <a:rPr lang="el-GR" altLang="el-GR" sz="2800" dirty="0" smtClean="0">
                <a:solidFill>
                  <a:schemeClr val="tx2"/>
                </a:solidFill>
              </a:rPr>
              <a:t> (μαζί </a:t>
            </a:r>
            <a:r>
              <a:rPr lang="el-GR" altLang="el-GR" sz="2800" dirty="0">
                <a:solidFill>
                  <a:schemeClr val="tx2"/>
                </a:solidFill>
              </a:rPr>
              <a:t>με τα συναφή </a:t>
            </a:r>
            <a:r>
              <a:rPr lang="el-GR" altLang="el-GR" sz="2800" dirty="0" smtClean="0">
                <a:solidFill>
                  <a:schemeClr val="tx2"/>
                </a:solidFill>
              </a:rPr>
              <a:t>υπόγεια </a:t>
            </a:r>
            <a:r>
              <a:rPr lang="el-GR" altLang="el-GR" sz="2800" dirty="0">
                <a:solidFill>
                  <a:schemeClr val="tx2"/>
                </a:solidFill>
              </a:rPr>
              <a:t>και παράκτια </a:t>
            </a:r>
            <a:r>
              <a:rPr lang="el-GR" altLang="el-GR" sz="2800" dirty="0" smtClean="0">
                <a:solidFill>
                  <a:schemeClr val="tx2"/>
                </a:solidFill>
              </a:rPr>
              <a:t>ύδατα):</a:t>
            </a:r>
          </a:p>
          <a:p>
            <a:pPr marL="411480" lvl="1" indent="0">
              <a:lnSpc>
                <a:spcPct val="90000"/>
              </a:lnSpc>
              <a:buNone/>
            </a:pPr>
            <a:r>
              <a:rPr lang="el-GR" altLang="el-GR" sz="2800" b="1" dirty="0">
                <a:solidFill>
                  <a:schemeClr val="tx2"/>
                </a:solidFill>
              </a:rPr>
              <a:t>Οικολογική βάση διαχείρισης</a:t>
            </a:r>
          </a:p>
          <a:p>
            <a:pPr marL="411480" lvl="1" indent="0">
              <a:lnSpc>
                <a:spcPct val="90000"/>
              </a:lnSpc>
              <a:buNone/>
            </a:pPr>
            <a:endParaRPr lang="el-GR" altLang="el-GR" sz="2800" dirty="0" smtClean="0">
              <a:solidFill>
                <a:schemeClr val="tx2"/>
              </a:solidFill>
            </a:endParaRPr>
          </a:p>
          <a:p>
            <a:pPr marL="411480" lvl="1" indent="0">
              <a:lnSpc>
                <a:spcPct val="90000"/>
              </a:lnSpc>
              <a:buNone/>
            </a:pPr>
            <a:r>
              <a:rPr lang="el-GR" altLang="el-GR" sz="2800" dirty="0" smtClean="0">
                <a:solidFill>
                  <a:schemeClr val="tx2"/>
                </a:solidFill>
              </a:rPr>
              <a:t>45 ΛΑΠ στη </a:t>
            </a:r>
            <a:r>
              <a:rPr lang="el-GR" altLang="el-GR" sz="2800" dirty="0" smtClean="0">
                <a:solidFill>
                  <a:schemeClr val="tx2"/>
                </a:solidFill>
              </a:rPr>
              <a:t>χώρα (Απόφαση Ε.Ε.Υδ. 706/2010)</a:t>
            </a:r>
            <a:endParaRPr lang="el-GR" altLang="el-GR" sz="2800" dirty="0" smtClean="0">
              <a:solidFill>
                <a:schemeClr val="tx2"/>
              </a:solidFill>
            </a:endParaRPr>
          </a:p>
          <a:p>
            <a:pPr marL="411480" lvl="1" indent="0">
              <a:lnSpc>
                <a:spcPct val="90000"/>
              </a:lnSpc>
              <a:buNone/>
            </a:pPr>
            <a:r>
              <a:rPr lang="el-GR" altLang="el-GR" sz="2800" dirty="0" smtClean="0">
                <a:solidFill>
                  <a:schemeClr val="tx2"/>
                </a:solidFill>
              </a:rPr>
              <a:t>1 4 Υδατικά </a:t>
            </a:r>
            <a:r>
              <a:rPr lang="el-GR" altLang="el-GR" sz="2800" dirty="0" smtClean="0">
                <a:solidFill>
                  <a:schemeClr val="tx2"/>
                </a:solidFill>
              </a:rPr>
              <a:t>Διαμερίσματα (Ν. 1739/1987)</a:t>
            </a:r>
            <a:endParaRPr lang="el-GR" altLang="el-GR" sz="2800" dirty="0" smtClean="0">
              <a:solidFill>
                <a:schemeClr val="tx2"/>
              </a:solidFill>
            </a:endParaRPr>
          </a:p>
          <a:p>
            <a:pPr marL="411480" lvl="1" indent="0">
              <a:lnSpc>
                <a:spcPct val="90000"/>
              </a:lnSpc>
              <a:buNone/>
            </a:pPr>
            <a:endParaRPr lang="el-GR" altLang="el-GR" sz="3200" dirty="0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l-GR" altLang="el-GR" sz="3200" dirty="0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altLang="el-GR" sz="3200" dirty="0">
              <a:solidFill>
                <a:schemeClr val="tx2"/>
              </a:solidFill>
            </a:endParaRP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4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2.3. </a:t>
            </a:r>
            <a:r>
              <a:rPr lang="el-GR" dirty="0"/>
              <a:t>Οδηγία πλαίσιο για το νερό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l-GR" altLang="el-GR" sz="3300" b="1" dirty="0" smtClean="0">
                <a:solidFill>
                  <a:schemeClr val="tx2"/>
                </a:solidFill>
              </a:rPr>
              <a:t>Διαχειριστικά Σχέδια Υδατικών Διαμερισμάτων</a:t>
            </a:r>
          </a:p>
          <a:p>
            <a:pPr marL="114300" indent="0">
              <a:buNone/>
            </a:pPr>
            <a:r>
              <a:rPr lang="el-GR" sz="2600" dirty="0" smtClean="0">
                <a:solidFill>
                  <a:schemeClr val="tx2"/>
                </a:solidFill>
              </a:rPr>
              <a:t>Έγκριση: </a:t>
            </a:r>
            <a:r>
              <a:rPr lang="el-GR" sz="2600" b="1" dirty="0" smtClean="0">
                <a:solidFill>
                  <a:schemeClr val="tx2"/>
                </a:solidFill>
              </a:rPr>
              <a:t>Εθνική Επιτροπή Υδάτων</a:t>
            </a:r>
            <a:r>
              <a:rPr lang="el-GR" sz="2600" dirty="0">
                <a:solidFill>
                  <a:schemeClr val="tx2"/>
                </a:solidFill>
              </a:rPr>
              <a:t> </a:t>
            </a:r>
            <a:r>
              <a:rPr lang="el-GR" sz="2600" dirty="0" smtClean="0">
                <a:solidFill>
                  <a:schemeClr val="tx2"/>
                </a:solidFill>
              </a:rPr>
              <a:t>(συναρμόδιοι Υπουργοί) </a:t>
            </a:r>
          </a:p>
          <a:p>
            <a:pPr marL="114300" indent="0">
              <a:buNone/>
            </a:pPr>
            <a:r>
              <a:rPr lang="el-GR" sz="2600" dirty="0" smtClean="0">
                <a:solidFill>
                  <a:schemeClr val="tx2"/>
                </a:solidFill>
              </a:rPr>
              <a:t>Υιοθετήθηκαν: 2013-2014-2015.    Σήμερα σε αναθεώρηση </a:t>
            </a:r>
          </a:p>
          <a:p>
            <a:pPr marL="0" indent="0"/>
            <a:r>
              <a:rPr lang="el-GR" altLang="el-GR" sz="2600" dirty="0" smtClean="0">
                <a:solidFill>
                  <a:schemeClr val="tx2"/>
                </a:solidFill>
              </a:rPr>
              <a:t> Αττική</a:t>
            </a:r>
            <a:endParaRPr lang="el-GR" altLang="el-GR" sz="2600" dirty="0">
              <a:solidFill>
                <a:schemeClr val="tx2"/>
              </a:solidFill>
            </a:endParaRPr>
          </a:p>
          <a:p>
            <a:pPr marL="0" indent="0"/>
            <a:r>
              <a:rPr lang="el-GR" altLang="el-GR" sz="2600" dirty="0" smtClean="0">
                <a:solidFill>
                  <a:schemeClr val="tx2"/>
                </a:solidFill>
              </a:rPr>
              <a:t> Αν</a:t>
            </a:r>
            <a:r>
              <a:rPr lang="el-GR" altLang="el-GR" sz="2600" dirty="0">
                <a:solidFill>
                  <a:schemeClr val="tx2"/>
                </a:solidFill>
              </a:rPr>
              <a:t>. Στερεά </a:t>
            </a:r>
          </a:p>
          <a:p>
            <a:pPr marL="0" indent="0"/>
            <a:r>
              <a:rPr lang="el-GR" altLang="el-GR" sz="2600" dirty="0" smtClean="0">
                <a:solidFill>
                  <a:schemeClr val="tx2"/>
                </a:solidFill>
              </a:rPr>
              <a:t>  Πελοπόννησο</a:t>
            </a:r>
          </a:p>
          <a:p>
            <a:pPr marL="0" indent="0"/>
            <a:r>
              <a:rPr lang="el-GR" altLang="el-GR" sz="2600" dirty="0">
                <a:solidFill>
                  <a:schemeClr val="tx2"/>
                </a:solidFill>
              </a:rPr>
              <a:t> </a:t>
            </a:r>
            <a:r>
              <a:rPr lang="el-GR" altLang="el-GR" sz="2600" dirty="0" smtClean="0">
                <a:solidFill>
                  <a:schemeClr val="tx2"/>
                </a:solidFill>
              </a:rPr>
              <a:t> Ήπειρο</a:t>
            </a:r>
            <a:endParaRPr lang="el-GR" altLang="el-GR" sz="2600" dirty="0">
              <a:solidFill>
                <a:schemeClr val="tx2"/>
              </a:solidFill>
            </a:endParaRPr>
          </a:p>
          <a:p>
            <a:pPr marL="0" indent="0"/>
            <a:r>
              <a:rPr lang="el-GR" altLang="el-GR" sz="2600" dirty="0" smtClean="0">
                <a:solidFill>
                  <a:schemeClr val="tx2"/>
                </a:solidFill>
              </a:rPr>
              <a:t> Αν</a:t>
            </a:r>
            <a:r>
              <a:rPr lang="el-GR" altLang="el-GR" sz="2600" dirty="0">
                <a:solidFill>
                  <a:schemeClr val="tx2"/>
                </a:solidFill>
              </a:rPr>
              <a:t>. </a:t>
            </a:r>
            <a:r>
              <a:rPr lang="el-GR" altLang="el-GR" sz="2600" dirty="0" smtClean="0">
                <a:solidFill>
                  <a:schemeClr val="tx2"/>
                </a:solidFill>
              </a:rPr>
              <a:t>Μακεδονία - Θράκη</a:t>
            </a:r>
            <a:endParaRPr lang="el-GR" altLang="el-GR" sz="2600" dirty="0">
              <a:solidFill>
                <a:schemeClr val="tx2"/>
              </a:solidFill>
            </a:endParaRPr>
          </a:p>
          <a:p>
            <a:pPr marL="0" indent="0"/>
            <a:r>
              <a:rPr lang="el-GR" altLang="el-GR" sz="2600" dirty="0" smtClean="0">
                <a:solidFill>
                  <a:schemeClr val="tx2"/>
                </a:solidFill>
              </a:rPr>
              <a:t> Κ</a:t>
            </a:r>
            <a:r>
              <a:rPr lang="el-GR" altLang="el-GR" sz="2600" dirty="0">
                <a:solidFill>
                  <a:schemeClr val="tx2"/>
                </a:solidFill>
              </a:rPr>
              <a:t>. </a:t>
            </a:r>
            <a:r>
              <a:rPr lang="el-GR" altLang="el-GR" sz="2600" dirty="0" smtClean="0">
                <a:solidFill>
                  <a:schemeClr val="tx2"/>
                </a:solidFill>
              </a:rPr>
              <a:t>Μακεδονία - Δ</a:t>
            </a:r>
            <a:r>
              <a:rPr lang="el-GR" altLang="el-GR" sz="2600" dirty="0">
                <a:solidFill>
                  <a:schemeClr val="tx2"/>
                </a:solidFill>
              </a:rPr>
              <a:t>. Μακεδονία</a:t>
            </a:r>
          </a:p>
          <a:p>
            <a:pPr marL="0" indent="0"/>
            <a:r>
              <a:rPr lang="el-GR" altLang="el-GR" sz="2600" b="1" dirty="0" smtClean="0">
                <a:solidFill>
                  <a:schemeClr val="tx2"/>
                </a:solidFill>
              </a:rPr>
              <a:t> Θεσσαλία</a:t>
            </a:r>
          </a:p>
          <a:p>
            <a:pPr marL="0" indent="0"/>
            <a:r>
              <a:rPr lang="el-GR" altLang="el-GR" sz="2600" dirty="0" smtClean="0">
                <a:solidFill>
                  <a:schemeClr val="tx2"/>
                </a:solidFill>
              </a:rPr>
              <a:t> Δ</a:t>
            </a:r>
            <a:r>
              <a:rPr lang="el-GR" altLang="el-GR" sz="2600" dirty="0">
                <a:solidFill>
                  <a:schemeClr val="tx2"/>
                </a:solidFill>
              </a:rPr>
              <a:t>. </a:t>
            </a:r>
            <a:r>
              <a:rPr lang="el-GR" altLang="el-GR" sz="2600" dirty="0" smtClean="0">
                <a:solidFill>
                  <a:schemeClr val="tx2"/>
                </a:solidFill>
              </a:rPr>
              <a:t>Στερεά</a:t>
            </a:r>
            <a:endParaRPr lang="el-GR" altLang="el-GR" sz="2600" dirty="0">
              <a:solidFill>
                <a:schemeClr val="tx2"/>
              </a:solidFill>
            </a:endParaRPr>
          </a:p>
          <a:p>
            <a:pPr marL="0" indent="0"/>
            <a:r>
              <a:rPr lang="el-GR" altLang="el-GR" sz="2600" dirty="0" smtClean="0">
                <a:solidFill>
                  <a:schemeClr val="tx2"/>
                </a:solidFill>
              </a:rPr>
              <a:t> Κρήτη</a:t>
            </a:r>
            <a:endParaRPr lang="el-GR" altLang="el-GR" sz="2600" dirty="0">
              <a:solidFill>
                <a:schemeClr val="tx2"/>
              </a:solidFill>
            </a:endParaRPr>
          </a:p>
          <a:p>
            <a:pPr marL="0" indent="0"/>
            <a:r>
              <a:rPr lang="el-GR" altLang="el-GR" sz="2600" dirty="0" smtClean="0">
                <a:solidFill>
                  <a:schemeClr val="tx2"/>
                </a:solidFill>
              </a:rPr>
              <a:t> Νησιά Αιγαίου</a:t>
            </a:r>
            <a:endParaRPr lang="el-GR" altLang="el-GR" sz="2600" dirty="0">
              <a:solidFill>
                <a:schemeClr val="tx2"/>
              </a:solidFill>
            </a:endParaRPr>
          </a:p>
          <a:p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9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Διαχειριστικό Σχέδιο Υ. Δ/τος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3200" dirty="0" smtClean="0">
                <a:solidFill>
                  <a:schemeClr val="tx2"/>
                </a:solidFill>
              </a:rPr>
              <a:t>Έγγραφο </a:t>
            </a:r>
            <a:r>
              <a:rPr lang="el-GR" sz="3200" b="1" dirty="0" smtClean="0">
                <a:solidFill>
                  <a:schemeClr val="tx2"/>
                </a:solidFill>
              </a:rPr>
              <a:t>Στρατηγικού Σχεδιασμού</a:t>
            </a:r>
            <a:r>
              <a:rPr lang="el-GR" sz="3200" dirty="0" smtClean="0">
                <a:solidFill>
                  <a:schemeClr val="tx2"/>
                </a:solidFill>
              </a:rPr>
              <a:t> για το Υ. Δ/μα</a:t>
            </a:r>
          </a:p>
          <a:p>
            <a:r>
              <a:rPr lang="el-GR" sz="3200" dirty="0">
                <a:solidFill>
                  <a:schemeClr val="tx2"/>
                </a:solidFill>
              </a:rPr>
              <a:t>Περιέχει τις </a:t>
            </a:r>
            <a:r>
              <a:rPr lang="el-GR" sz="3200" dirty="0" smtClean="0">
                <a:solidFill>
                  <a:schemeClr val="tx2"/>
                </a:solidFill>
              </a:rPr>
              <a:t>απαραίτητες </a:t>
            </a:r>
            <a:r>
              <a:rPr lang="el-GR" sz="3200" b="1" dirty="0" smtClean="0">
                <a:solidFill>
                  <a:schemeClr val="tx2"/>
                </a:solidFill>
              </a:rPr>
              <a:t>πληροφορίες</a:t>
            </a:r>
            <a:r>
              <a:rPr lang="el-GR" sz="3200" dirty="0" smtClean="0">
                <a:solidFill>
                  <a:schemeClr val="tx2"/>
                </a:solidFill>
              </a:rPr>
              <a:t> και οδηγίες για την ολοκληρωμένη διαχείριση των υδάτων μέσα σε μία ΛΑΠ</a:t>
            </a:r>
          </a:p>
          <a:p>
            <a:r>
              <a:rPr lang="el-GR" sz="3200" dirty="0" smtClean="0">
                <a:solidFill>
                  <a:schemeClr val="tx2"/>
                </a:solidFill>
              </a:rPr>
              <a:t>Περιγράφονται τα </a:t>
            </a:r>
            <a:r>
              <a:rPr lang="el-GR" sz="3200" b="1" dirty="0" smtClean="0">
                <a:solidFill>
                  <a:schemeClr val="tx2"/>
                </a:solidFill>
              </a:rPr>
              <a:t>χαρακτηριστικά</a:t>
            </a:r>
            <a:r>
              <a:rPr lang="el-GR" sz="3200" dirty="0" smtClean="0">
                <a:solidFill>
                  <a:schemeClr val="tx2"/>
                </a:solidFill>
              </a:rPr>
              <a:t> των ποταμών , Λιμνών, Υπόγειων και Παράκτιων Υδάτων και των σχετιζόμενων Προστατευόμενων Περιοχών</a:t>
            </a:r>
            <a:endParaRPr lang="el-GR" sz="32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883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Διαχειριστικό Σχέδιο Υ. Δ/τος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l-GR" sz="3200" dirty="0" smtClean="0">
                <a:solidFill>
                  <a:schemeClr val="tx2"/>
                </a:solidFill>
              </a:rPr>
              <a:t>Περιλαμβάνει:</a:t>
            </a:r>
          </a:p>
          <a:p>
            <a:r>
              <a:rPr lang="el-GR" sz="3200" dirty="0" smtClean="0">
                <a:solidFill>
                  <a:schemeClr val="tx2"/>
                </a:solidFill>
              </a:rPr>
              <a:t> </a:t>
            </a:r>
            <a:r>
              <a:rPr lang="el-GR" sz="3200" b="1" dirty="0" smtClean="0">
                <a:solidFill>
                  <a:schemeClr val="tx2"/>
                </a:solidFill>
              </a:rPr>
              <a:t>Κανονιστικές Διατάξεις </a:t>
            </a:r>
            <a:r>
              <a:rPr lang="el-GR" sz="3200" dirty="0" smtClean="0">
                <a:solidFill>
                  <a:schemeClr val="tx2"/>
                </a:solidFill>
              </a:rPr>
              <a:t>και </a:t>
            </a:r>
          </a:p>
          <a:p>
            <a:r>
              <a:rPr lang="el-GR" sz="3200" b="1" dirty="0" smtClean="0">
                <a:solidFill>
                  <a:schemeClr val="tx2"/>
                </a:solidFill>
              </a:rPr>
              <a:t>Μέτρα</a:t>
            </a:r>
            <a:r>
              <a:rPr lang="el-GR" sz="3200" dirty="0" smtClean="0">
                <a:solidFill>
                  <a:schemeClr val="tx2"/>
                </a:solidFill>
              </a:rPr>
              <a:t> που πρέπει να εφαρμοσθούν για να επιτευχθεί καλή κατάσταση των υδάτων</a:t>
            </a:r>
          </a:p>
          <a:p>
            <a:r>
              <a:rPr lang="el-GR" sz="3200" dirty="0" smtClean="0">
                <a:solidFill>
                  <a:schemeClr val="tx2"/>
                </a:solidFill>
              </a:rPr>
              <a:t>Ανάλυση του </a:t>
            </a:r>
            <a:r>
              <a:rPr lang="el-GR" sz="3200" b="1" dirty="0" smtClean="0">
                <a:solidFill>
                  <a:schemeClr val="tx2"/>
                </a:solidFill>
              </a:rPr>
              <a:t>κόστους του νερού </a:t>
            </a:r>
            <a:r>
              <a:rPr lang="el-GR" sz="3200" dirty="0" smtClean="0">
                <a:solidFill>
                  <a:schemeClr val="tx2"/>
                </a:solidFill>
              </a:rPr>
              <a:t>για κάθε κατηγορία χρηστών</a:t>
            </a:r>
            <a:endParaRPr lang="el-GR" sz="32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94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Διαχειριστικό Σχέδιο Υ. Δ/τος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l-GR" sz="3200" dirty="0" smtClean="0">
                <a:solidFill>
                  <a:schemeClr val="tx2"/>
                </a:solidFill>
              </a:rPr>
              <a:t>Συνοδεύεται από </a:t>
            </a:r>
            <a:r>
              <a:rPr lang="el-GR" sz="3200" b="1" dirty="0" smtClean="0">
                <a:solidFill>
                  <a:schemeClr val="tx2"/>
                </a:solidFill>
              </a:rPr>
              <a:t>Στρατηγική Μελέτη Περιβαλλοντικών Επιπτώσεων (ΣΜΠΕ)</a:t>
            </a:r>
          </a:p>
          <a:p>
            <a:pPr marL="114300" indent="0">
              <a:buNone/>
            </a:pPr>
            <a:r>
              <a:rPr lang="el-GR" sz="3200" dirty="0" smtClean="0">
                <a:solidFill>
                  <a:schemeClr val="tx2"/>
                </a:solidFill>
              </a:rPr>
              <a:t>Οδηγία 2001/42/ΕΚ, ΚΥΑ 107017/2006:</a:t>
            </a:r>
          </a:p>
          <a:p>
            <a:pPr marL="114300" indent="0">
              <a:buNone/>
            </a:pPr>
            <a:r>
              <a:rPr lang="el-GR" sz="3200" dirty="0" smtClean="0">
                <a:solidFill>
                  <a:schemeClr val="tx2"/>
                </a:solidFill>
              </a:rPr>
              <a:t>Ενσωμάτωση περιβαλλοντικής διάστασης στο πιό έγκαιρο στάδιο</a:t>
            </a:r>
          </a:p>
          <a:p>
            <a:pPr marL="114300" indent="0">
              <a:buNone/>
            </a:pPr>
            <a:r>
              <a:rPr lang="el-GR" sz="3200" b="1" dirty="0" smtClean="0">
                <a:solidFill>
                  <a:schemeClr val="tx2"/>
                </a:solidFill>
              </a:rPr>
              <a:t>κατά το σχεδιασμό </a:t>
            </a:r>
            <a:r>
              <a:rPr lang="el-GR" sz="3200" dirty="0" smtClean="0">
                <a:solidFill>
                  <a:schemeClr val="tx2"/>
                </a:solidFill>
              </a:rPr>
              <a:t>πολιτικών, σχεδίων, προγραμμάτων</a:t>
            </a:r>
            <a:endParaRPr lang="el-GR" sz="32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692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Εισήγησης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l-GR" sz="3200" dirty="0" smtClean="0">
                <a:solidFill>
                  <a:schemeClr val="tx2"/>
                </a:solidFill>
              </a:rPr>
              <a:t>Αρχές Διαχείρισης Ποταμών</a:t>
            </a:r>
          </a:p>
          <a:p>
            <a:pPr marL="571500" indent="-457200">
              <a:buFont typeface="+mj-lt"/>
              <a:buAutoNum type="arabicPeriod"/>
            </a:pPr>
            <a:r>
              <a:rPr lang="el-GR" sz="3200" dirty="0" smtClean="0">
                <a:solidFill>
                  <a:schemeClr val="tx2"/>
                </a:solidFill>
              </a:rPr>
              <a:t>Ενωσιακό Νομικό </a:t>
            </a:r>
            <a:r>
              <a:rPr lang="el-GR" sz="3200" dirty="0">
                <a:solidFill>
                  <a:schemeClr val="tx2"/>
                </a:solidFill>
              </a:rPr>
              <a:t>Π</a:t>
            </a:r>
            <a:r>
              <a:rPr lang="el-GR" sz="3200" dirty="0" smtClean="0">
                <a:solidFill>
                  <a:schemeClr val="tx2"/>
                </a:solidFill>
              </a:rPr>
              <a:t>λαίσιο</a:t>
            </a:r>
          </a:p>
          <a:p>
            <a:pPr marL="571500" indent="-457200">
              <a:buFont typeface="+mj-lt"/>
              <a:buAutoNum type="arabicPeriod"/>
            </a:pPr>
            <a:r>
              <a:rPr lang="el-GR" sz="3200" dirty="0" smtClean="0">
                <a:solidFill>
                  <a:schemeClr val="tx2"/>
                </a:solidFill>
              </a:rPr>
              <a:t>Εθνικό Νομικό Πλαίσιο</a:t>
            </a:r>
          </a:p>
          <a:p>
            <a:pPr marL="571500" indent="-457200">
              <a:buFont typeface="+mj-lt"/>
              <a:buAutoNum type="arabicPeriod"/>
            </a:pPr>
            <a:r>
              <a:rPr lang="el-GR" sz="3200" dirty="0" smtClean="0">
                <a:solidFill>
                  <a:schemeClr val="tx2"/>
                </a:solidFill>
              </a:rPr>
              <a:t>Ο ρόλος των ΟΤΑ</a:t>
            </a:r>
          </a:p>
          <a:p>
            <a:pPr marL="571500" indent="-457200">
              <a:buFont typeface="+mj-lt"/>
              <a:buAutoNum type="arabicPeriod"/>
            </a:pPr>
            <a:r>
              <a:rPr lang="el-GR" sz="3200" dirty="0" smtClean="0">
                <a:solidFill>
                  <a:schemeClr val="tx2"/>
                </a:solidFill>
              </a:rPr>
              <a:t>Συμπεράσματα – Προτάσεις</a:t>
            </a:r>
          </a:p>
          <a:p>
            <a:pPr marL="114300" indent="0">
              <a:buNone/>
            </a:pPr>
            <a:endParaRPr lang="el-GR" sz="3200" dirty="0" smtClean="0">
              <a:solidFill>
                <a:schemeClr val="tx2"/>
              </a:solidFill>
            </a:endParaRP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  <p:pic>
        <p:nvPicPr>
          <p:cNvPr id="5" name="Picture 2" descr="C:\Users\admin\AppData\Local\Temp\vmware-admin\VMwareDnD\98aaa0ca\Potamia_Afisa_42x56_allag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3042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8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2.4. Οδηγία για τις Πλημμύρες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spcBef>
                <a:spcPct val="40000"/>
              </a:spcBef>
              <a:buNone/>
              <a:defRPr/>
            </a:pPr>
            <a:r>
              <a:rPr lang="el-GR" altLang="el-GR" sz="2400" dirty="0" smtClean="0">
                <a:solidFill>
                  <a:schemeClr val="tx2"/>
                </a:solidFill>
              </a:rPr>
              <a:t>(2007/60), </a:t>
            </a:r>
            <a:r>
              <a:rPr lang="en-US" altLang="el-GR" sz="2400" dirty="0" smtClean="0">
                <a:solidFill>
                  <a:schemeClr val="tx2"/>
                </a:solidFill>
              </a:rPr>
              <a:t>KYA 31822/1542/E103/2010</a:t>
            </a:r>
            <a:endParaRPr lang="en-US" altLang="el-GR" sz="2400" dirty="0">
              <a:solidFill>
                <a:schemeClr val="tx2"/>
              </a:solidFill>
            </a:endParaRPr>
          </a:p>
          <a:p>
            <a:pPr marL="571500" indent="-457200">
              <a:buFont typeface="+mj-lt"/>
              <a:buAutoNum type="arabicPeriod"/>
            </a:pPr>
            <a:r>
              <a:rPr lang="el-GR" altLang="el-GR" sz="2400" b="1" dirty="0">
                <a:solidFill>
                  <a:schemeClr val="tx2"/>
                </a:solidFill>
              </a:rPr>
              <a:t>Π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ροκαταρκτική </a:t>
            </a:r>
            <a:r>
              <a:rPr lang="el-GR" altLang="el-GR" sz="2400" b="1" dirty="0">
                <a:solidFill>
                  <a:schemeClr val="tx2"/>
                </a:solidFill>
              </a:rPr>
              <a:t>αξιολόγηση των κινδύνων πλημμύρας </a:t>
            </a:r>
            <a:r>
              <a:rPr lang="el-GR" altLang="el-GR" sz="2400" dirty="0" smtClean="0">
                <a:solidFill>
                  <a:schemeClr val="tx2"/>
                </a:solidFill>
              </a:rPr>
              <a:t>εντοπίζονται περιοχές σημαντικού κινδύνου πλημμύρας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  (2011)</a:t>
            </a:r>
            <a:endParaRPr lang="el-GR" altLang="el-GR" sz="2400" b="1" dirty="0">
              <a:solidFill>
                <a:schemeClr val="tx2"/>
              </a:solidFill>
            </a:endParaRPr>
          </a:p>
          <a:p>
            <a:pPr>
              <a:buFontTx/>
              <a:buAutoNum type="arabicPeriod"/>
            </a:pPr>
            <a:r>
              <a:rPr lang="el-GR" altLang="el-GR" sz="2400" dirty="0" smtClean="0">
                <a:solidFill>
                  <a:schemeClr val="tx2"/>
                </a:solidFill>
              </a:rPr>
              <a:t>Σύνταξη χαρτών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 </a:t>
            </a:r>
            <a:r>
              <a:rPr lang="el-GR" altLang="el-GR" sz="2400" b="1" dirty="0">
                <a:solidFill>
                  <a:schemeClr val="tx2"/>
                </a:solidFill>
              </a:rPr>
              <a:t>επικινδυνότητας πλημμύρας</a:t>
            </a:r>
            <a:r>
              <a:rPr lang="el-GR" altLang="el-GR" sz="2400" dirty="0">
                <a:solidFill>
                  <a:schemeClr val="tx2"/>
                </a:solidFill>
              </a:rPr>
              <a:t> εντοπίζοντας τις περιοχές που θα μπορούσαν να πλημμυρίσουν και </a:t>
            </a:r>
            <a:r>
              <a:rPr lang="el-GR" altLang="el-GR" sz="2400" dirty="0" smtClean="0">
                <a:solidFill>
                  <a:schemeClr val="tx2"/>
                </a:solidFill>
              </a:rPr>
              <a:t>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χαρτών </a:t>
            </a:r>
            <a:r>
              <a:rPr lang="el-GR" altLang="el-GR" sz="2400" b="1" dirty="0">
                <a:solidFill>
                  <a:schemeClr val="tx2"/>
                </a:solidFill>
              </a:rPr>
              <a:t>κινδύνων πλημμύρας</a:t>
            </a:r>
            <a:r>
              <a:rPr lang="el-GR" altLang="el-GR" sz="2400" dirty="0">
                <a:solidFill>
                  <a:schemeClr val="tx2"/>
                </a:solidFill>
              </a:rPr>
              <a:t> εκτιμώντας τις </a:t>
            </a:r>
            <a:r>
              <a:rPr lang="el-GR" altLang="el-GR" sz="2400" dirty="0" smtClean="0">
                <a:solidFill>
                  <a:schemeClr val="tx2"/>
                </a:solidFill>
              </a:rPr>
              <a:t>συνέπειες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(2013)</a:t>
            </a:r>
          </a:p>
          <a:p>
            <a:pPr marL="571500" indent="-457200">
              <a:buFont typeface="+mj-lt"/>
              <a:buAutoNum type="arabicPeriod"/>
            </a:pPr>
            <a:r>
              <a:rPr lang="el-GR" altLang="el-GR" sz="2400" b="1" dirty="0" smtClean="0">
                <a:solidFill>
                  <a:schemeClr val="tx2"/>
                </a:solidFill>
              </a:rPr>
              <a:t>Εκπόνηση Σχεδίων  </a:t>
            </a:r>
            <a:r>
              <a:rPr lang="el-GR" altLang="el-GR" sz="2400" b="1" dirty="0">
                <a:solidFill>
                  <a:schemeClr val="tx2"/>
                </a:solidFill>
              </a:rPr>
              <a:t>Διαχείρισης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Κινδύνων </a:t>
            </a:r>
            <a:r>
              <a:rPr lang="el-GR" altLang="el-GR" sz="2400" b="1" dirty="0">
                <a:solidFill>
                  <a:schemeClr val="tx2"/>
                </a:solidFill>
              </a:rPr>
              <a:t>Πλημμύρας </a:t>
            </a:r>
            <a:r>
              <a:rPr lang="el-GR" altLang="el-GR" sz="2400" dirty="0" smtClean="0">
                <a:solidFill>
                  <a:schemeClr val="tx2"/>
                </a:solidFill>
              </a:rPr>
              <a:t>όπου </a:t>
            </a:r>
            <a:r>
              <a:rPr lang="el-GR" altLang="el-GR" sz="2400" dirty="0">
                <a:solidFill>
                  <a:schemeClr val="tx2"/>
                </a:solidFill>
              </a:rPr>
              <a:t>να περιλαμβάνουν μέτρα </a:t>
            </a:r>
            <a:r>
              <a:rPr lang="el-GR" altLang="el-GR" sz="2400" dirty="0" smtClean="0">
                <a:solidFill>
                  <a:schemeClr val="tx2"/>
                </a:solidFill>
              </a:rPr>
              <a:t>αντιμετώπισης των </a:t>
            </a:r>
            <a:r>
              <a:rPr lang="el-GR" altLang="el-GR" sz="2400" dirty="0">
                <a:solidFill>
                  <a:schemeClr val="tx2"/>
                </a:solidFill>
              </a:rPr>
              <a:t>επιπτώσεών τους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 (2015)</a:t>
            </a:r>
            <a:endParaRPr lang="el-GR" altLang="el-GR" sz="240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l-GR" altLang="el-GR" sz="2400" b="1" dirty="0" smtClean="0">
                <a:solidFill>
                  <a:schemeClr val="tx2"/>
                </a:solidFill>
              </a:rPr>
              <a:t>	</a:t>
            </a:r>
            <a:r>
              <a:rPr lang="el-GR" altLang="el-GR" sz="3500" i="1" dirty="0" smtClean="0">
                <a:solidFill>
                  <a:schemeClr val="tx2"/>
                </a:solidFill>
              </a:rPr>
              <a:t>Πληροφορίες:</a:t>
            </a:r>
            <a:r>
              <a:rPr lang="el-GR" altLang="el-GR" sz="3500" dirty="0" smtClean="0">
                <a:solidFill>
                  <a:schemeClr val="tx2"/>
                </a:solidFill>
              </a:rPr>
              <a:t>	</a:t>
            </a:r>
            <a:r>
              <a:rPr lang="en-US" altLang="el-GR" sz="3500" dirty="0" smtClean="0">
                <a:solidFill>
                  <a:schemeClr val="tx2"/>
                </a:solidFill>
              </a:rPr>
              <a:t>ypeka.gr</a:t>
            </a:r>
            <a:r>
              <a:rPr lang="el-GR" altLang="el-GR" sz="3500" dirty="0" smtClean="0">
                <a:solidFill>
                  <a:schemeClr val="tx2"/>
                </a:solidFill>
              </a:rPr>
              <a:t>, </a:t>
            </a:r>
            <a:r>
              <a:rPr lang="en-US" altLang="el-GR" sz="3500" dirty="0" smtClean="0">
                <a:solidFill>
                  <a:schemeClr val="tx2"/>
                </a:solidFill>
              </a:rPr>
              <a:t>floods.ypeka.gr</a:t>
            </a:r>
            <a:endParaRPr lang="en-US" altLang="el-GR" sz="350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l-GR" altLang="el-GR" sz="3500" dirty="0">
                <a:solidFill>
                  <a:schemeClr val="tx2"/>
                </a:solidFill>
              </a:rPr>
              <a:t>			</a:t>
            </a:r>
            <a:r>
              <a:rPr lang="el-GR" altLang="el-GR" sz="3500" dirty="0" smtClean="0">
                <a:solidFill>
                  <a:schemeClr val="tx2"/>
                </a:solidFill>
              </a:rPr>
              <a:t>		       </a:t>
            </a:r>
            <a:r>
              <a:rPr lang="en-US" altLang="el-GR" sz="3500" dirty="0" smtClean="0">
                <a:solidFill>
                  <a:schemeClr val="tx2"/>
                </a:solidFill>
              </a:rPr>
              <a:t>maps.ypeka.gr</a:t>
            </a:r>
            <a:endParaRPr lang="el-GR" altLang="el-GR" sz="3500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l-GR" altLang="el-GR" sz="2400" dirty="0">
              <a:solidFill>
                <a:schemeClr val="tx2"/>
              </a:solidFill>
            </a:endParaRP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9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786210"/>
          </a:xfrm>
        </p:spPr>
        <p:txBody>
          <a:bodyPr/>
          <a:lstStyle/>
          <a:p>
            <a:r>
              <a:rPr lang="el-GR" sz="3600" dirty="0" smtClean="0"/>
              <a:t>2.5. Παρακολούθηση </a:t>
            </a:r>
            <a:r>
              <a:rPr lang="el-GR" altLang="el-GR" sz="3600" dirty="0" smtClean="0"/>
              <a:t>ποιότητας  </a:t>
            </a:r>
            <a:r>
              <a:rPr lang="el-GR" altLang="el-GR" sz="3600" dirty="0"/>
              <a:t>και ποσότητας των </a:t>
            </a:r>
            <a:r>
              <a:rPr lang="el-GR" altLang="el-GR" sz="3600" dirty="0" smtClean="0"/>
              <a:t>υδάτων – Εθνικό Δίκτυο 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7620000" cy="4267944"/>
          </a:xfrm>
        </p:spPr>
        <p:txBody>
          <a:bodyPr/>
          <a:lstStyle/>
          <a:p>
            <a:pPr marL="0" indent="0">
              <a:buNone/>
            </a:pPr>
            <a:r>
              <a:rPr lang="el-GR" altLang="el-GR" dirty="0">
                <a:solidFill>
                  <a:schemeClr val="tx2"/>
                </a:solidFill>
              </a:rPr>
              <a:t>ΚΥΑ 140384/2011</a:t>
            </a:r>
          </a:p>
          <a:p>
            <a:pPr marL="0" indent="0">
              <a:buNone/>
            </a:pPr>
            <a:r>
              <a:rPr lang="el-GR" altLang="el-GR" dirty="0" smtClean="0">
                <a:solidFill>
                  <a:schemeClr val="tx2"/>
                </a:solidFill>
              </a:rPr>
              <a:t>Καθορισμός </a:t>
            </a:r>
            <a:r>
              <a:rPr lang="el-GR" altLang="el-GR" dirty="0">
                <a:solidFill>
                  <a:schemeClr val="tx2"/>
                </a:solidFill>
              </a:rPr>
              <a:t>των θέσεων μετρήσεων, </a:t>
            </a:r>
          </a:p>
          <a:p>
            <a:pPr marL="0" indent="0">
              <a:buNone/>
            </a:pPr>
            <a:r>
              <a:rPr lang="el-GR" altLang="el-GR" dirty="0" smtClean="0">
                <a:solidFill>
                  <a:schemeClr val="tx2"/>
                </a:solidFill>
              </a:rPr>
              <a:t>Και των </a:t>
            </a:r>
            <a:r>
              <a:rPr lang="el-GR" altLang="el-GR" dirty="0">
                <a:solidFill>
                  <a:schemeClr val="tx2"/>
                </a:solidFill>
              </a:rPr>
              <a:t>φορέων </a:t>
            </a:r>
            <a:r>
              <a:rPr lang="el-GR" altLang="el-GR" dirty="0" smtClean="0">
                <a:solidFill>
                  <a:schemeClr val="tx2"/>
                </a:solidFill>
              </a:rPr>
              <a:t>(6) που υποχρεούνται </a:t>
            </a:r>
            <a:r>
              <a:rPr lang="el-GR" altLang="el-GR" dirty="0">
                <a:solidFill>
                  <a:schemeClr val="tx2"/>
                </a:solidFill>
              </a:rPr>
              <a:t>στη λειτουργία </a:t>
            </a:r>
            <a:r>
              <a:rPr lang="el-GR" altLang="el-GR" dirty="0" smtClean="0">
                <a:solidFill>
                  <a:schemeClr val="tx2"/>
                </a:solidFill>
              </a:rPr>
              <a:t>τους </a:t>
            </a:r>
          </a:p>
          <a:p>
            <a:pPr marL="0" indent="0">
              <a:buNone/>
            </a:pPr>
            <a:r>
              <a:rPr lang="el-GR" dirty="0">
                <a:solidFill>
                  <a:schemeClr val="tx2"/>
                </a:solidFill>
              </a:rPr>
              <a:t>ΕΛΚΕΘΕ:  παρακολουθεί τα Ποτάμια</a:t>
            </a:r>
          </a:p>
          <a:p>
            <a:pPr marL="0" indent="0">
              <a:buNone/>
            </a:pPr>
            <a:r>
              <a:rPr lang="en-US" altLang="el-GR" dirty="0">
                <a:solidFill>
                  <a:schemeClr val="tx2"/>
                </a:solidFill>
              </a:rPr>
              <a:t>n</a:t>
            </a:r>
            <a:r>
              <a:rPr lang="en-US" altLang="el-GR" dirty="0" smtClean="0">
                <a:solidFill>
                  <a:schemeClr val="tx2"/>
                </a:solidFill>
              </a:rPr>
              <a:t>mwn.ypeka.gr</a:t>
            </a:r>
          </a:p>
          <a:p>
            <a:pPr marL="0" indent="0">
              <a:buNone/>
            </a:pPr>
            <a:endParaRPr lang="el-GR" altLang="el-G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altLang="el-GR" dirty="0" smtClean="0">
                <a:solidFill>
                  <a:schemeClr val="tx2"/>
                </a:solidFill>
              </a:rPr>
              <a:t>2000 </a:t>
            </a:r>
            <a:r>
              <a:rPr lang="el-GR" altLang="el-GR" dirty="0">
                <a:solidFill>
                  <a:schemeClr val="tx2"/>
                </a:solidFill>
              </a:rPr>
              <a:t>σημεία ελέγχου </a:t>
            </a:r>
          </a:p>
          <a:p>
            <a:pPr>
              <a:buFont typeface="Wingdings" pitchFamily="2" charset="2"/>
              <a:buChar char="Ø"/>
            </a:pPr>
            <a:r>
              <a:rPr lang="el-GR" altLang="el-GR" dirty="0">
                <a:solidFill>
                  <a:schemeClr val="tx2"/>
                </a:solidFill>
              </a:rPr>
              <a:t>1500 υδάτινα σώματα</a:t>
            </a:r>
          </a:p>
          <a:p>
            <a:pPr marL="0" indent="0">
              <a:buNone/>
            </a:pPr>
            <a:r>
              <a:rPr lang="el-GR" altLang="el-GR" dirty="0" smtClean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42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54162"/>
          </a:xfrm>
        </p:spPr>
        <p:txBody>
          <a:bodyPr/>
          <a:lstStyle/>
          <a:p>
            <a:r>
              <a:rPr lang="el-GR" altLang="el-GR" sz="3600" dirty="0" smtClean="0"/>
              <a:t>2.6. </a:t>
            </a:r>
            <a:r>
              <a:rPr lang="el-GR" altLang="el-GR" sz="3600" dirty="0" smtClean="0"/>
              <a:t>Εθνικό Μητρώο </a:t>
            </a:r>
            <a:r>
              <a:rPr lang="el-GR" altLang="el-GR" sz="3600" dirty="0"/>
              <a:t>Σημείων </a:t>
            </a:r>
            <a:r>
              <a:rPr lang="el-GR" altLang="el-GR" sz="3600" dirty="0" smtClean="0"/>
              <a:t>Υδροληψίας  (ΕΜΣΥ)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l-GR" altLang="el-GR" sz="2400" dirty="0" smtClean="0">
                <a:solidFill>
                  <a:schemeClr val="tx2"/>
                </a:solidFill>
              </a:rPr>
              <a:t>από </a:t>
            </a:r>
            <a:r>
              <a:rPr lang="el-GR" altLang="el-GR" sz="2400" dirty="0">
                <a:solidFill>
                  <a:schemeClr val="tx2"/>
                </a:solidFill>
              </a:rPr>
              <a:t>Επιφανειακά </a:t>
            </a:r>
            <a:r>
              <a:rPr lang="el-GR" altLang="el-GR" sz="2400" dirty="0" smtClean="0">
                <a:solidFill>
                  <a:schemeClr val="tx2"/>
                </a:solidFill>
              </a:rPr>
              <a:t>και Υπόγεια </a:t>
            </a:r>
            <a:r>
              <a:rPr lang="el-GR" altLang="el-GR" sz="2400" dirty="0">
                <a:solidFill>
                  <a:schemeClr val="tx2"/>
                </a:solidFill>
              </a:rPr>
              <a:t>Υδατικά </a:t>
            </a:r>
            <a:r>
              <a:rPr lang="el-GR" altLang="el-GR" sz="2400" dirty="0" smtClean="0">
                <a:solidFill>
                  <a:schemeClr val="tx2"/>
                </a:solidFill>
              </a:rPr>
              <a:t>Συστήματα – </a:t>
            </a:r>
          </a:p>
          <a:p>
            <a:pPr marL="114300" indent="0">
              <a:buNone/>
            </a:pPr>
            <a:r>
              <a:rPr lang="el-GR" altLang="el-GR" sz="2400" dirty="0" smtClean="0">
                <a:solidFill>
                  <a:schemeClr val="tx2"/>
                </a:solidFill>
              </a:rPr>
              <a:t>ΥΠΑΠ 145026/2014, ΦΕΚ 31/Β/2014</a:t>
            </a:r>
          </a:p>
          <a:p>
            <a:pPr marL="114300" indent="0">
              <a:buNone/>
            </a:pPr>
            <a:r>
              <a:rPr lang="el-GR" altLang="el-GR" sz="2400" dirty="0">
                <a:solidFill>
                  <a:schemeClr val="tx2"/>
                </a:solidFill>
              </a:rPr>
              <a:t>Ηλεκτρονικό </a:t>
            </a:r>
            <a:r>
              <a:rPr lang="el-GR" altLang="el-GR" sz="2400" dirty="0" smtClean="0">
                <a:solidFill>
                  <a:schemeClr val="tx2"/>
                </a:solidFill>
              </a:rPr>
              <a:t>Μητρώο</a:t>
            </a:r>
          </a:p>
          <a:p>
            <a:pPr marL="0" indent="0">
              <a:buFont typeface="Arial" charset="0"/>
              <a:buNone/>
            </a:pPr>
            <a:r>
              <a:rPr lang="el-GR" altLang="el-GR" sz="2400" dirty="0" smtClean="0">
                <a:solidFill>
                  <a:schemeClr val="tx2"/>
                </a:solidFill>
              </a:rPr>
              <a:t>Καταχωρούνται:</a:t>
            </a:r>
          </a:p>
          <a:p>
            <a:pPr indent="-342900"/>
            <a:r>
              <a:rPr lang="el-GR" altLang="el-GR" sz="2400" dirty="0">
                <a:solidFill>
                  <a:schemeClr val="tx2"/>
                </a:solidFill>
              </a:rPr>
              <a:t>ο</a:t>
            </a:r>
            <a:r>
              <a:rPr lang="el-GR" altLang="el-GR" sz="2400" dirty="0" smtClean="0">
                <a:solidFill>
                  <a:schemeClr val="tx2"/>
                </a:solidFill>
              </a:rPr>
              <a:t>νόματα  </a:t>
            </a:r>
            <a:r>
              <a:rPr lang="el-GR" altLang="el-GR" sz="2400" dirty="0">
                <a:solidFill>
                  <a:schemeClr val="tx2"/>
                </a:solidFill>
              </a:rPr>
              <a:t>χρηστών των νερών και στοιχεία που ορίζουν τα σημεία υδροληψίας</a:t>
            </a:r>
          </a:p>
          <a:p>
            <a:pPr indent="-342900"/>
            <a:r>
              <a:rPr lang="el-GR" altLang="el-GR" sz="2400" dirty="0">
                <a:solidFill>
                  <a:schemeClr val="tx2"/>
                </a:solidFill>
              </a:rPr>
              <a:t>Ά</a:t>
            </a:r>
            <a:r>
              <a:rPr lang="el-GR" altLang="el-GR" sz="2400" dirty="0" smtClean="0">
                <a:solidFill>
                  <a:schemeClr val="tx2"/>
                </a:solidFill>
              </a:rPr>
              <a:t>δειες </a:t>
            </a:r>
            <a:r>
              <a:rPr lang="el-GR" altLang="el-GR" sz="2400" dirty="0">
                <a:solidFill>
                  <a:schemeClr val="tx2"/>
                </a:solidFill>
              </a:rPr>
              <a:t>χρήσης νερού, </a:t>
            </a:r>
            <a:r>
              <a:rPr lang="el-GR" altLang="el-GR" sz="2400" dirty="0" smtClean="0">
                <a:solidFill>
                  <a:schemeClr val="tx2"/>
                </a:solidFill>
              </a:rPr>
              <a:t>και σχετικές αιτήσεις </a:t>
            </a:r>
          </a:p>
          <a:p>
            <a:pPr indent="-342900"/>
            <a:r>
              <a:rPr lang="el-GR" altLang="el-GR" sz="2400" dirty="0" smtClean="0">
                <a:solidFill>
                  <a:schemeClr val="tx2"/>
                </a:solidFill>
              </a:rPr>
              <a:t>Ψηφιακός Χάρτης όπου </a:t>
            </a:r>
            <a:r>
              <a:rPr lang="el-GR" altLang="el-GR" sz="2400" dirty="0">
                <a:solidFill>
                  <a:schemeClr val="tx2"/>
                </a:solidFill>
              </a:rPr>
              <a:t>αποτυπώνονται οι συντεταγμένες των σημείων υδροληψίας ανά </a:t>
            </a:r>
            <a:r>
              <a:rPr lang="el-GR" altLang="el-GR" sz="2400" dirty="0" smtClean="0">
                <a:solidFill>
                  <a:schemeClr val="tx2"/>
                </a:solidFill>
              </a:rPr>
              <a:t>ΛΑΠ</a:t>
            </a:r>
          </a:p>
          <a:p>
            <a:pPr marL="0" indent="0">
              <a:buNone/>
            </a:pPr>
            <a:r>
              <a:rPr lang="el-GR" altLang="el-GR" sz="2400" dirty="0" smtClean="0">
                <a:solidFill>
                  <a:schemeClr val="tx2"/>
                </a:solidFill>
              </a:rPr>
              <a:t>Τα δεδομένα συνδέονται </a:t>
            </a:r>
            <a:r>
              <a:rPr lang="el-GR" altLang="el-GR" sz="2400" dirty="0">
                <a:solidFill>
                  <a:schemeClr val="tx2"/>
                </a:solidFill>
              </a:rPr>
              <a:t>με το σύστημα βάσης γεωχωρικών δεδομένων, και </a:t>
            </a:r>
            <a:r>
              <a:rPr lang="el-GR" altLang="el-GR" sz="2400" dirty="0" smtClean="0">
                <a:solidFill>
                  <a:schemeClr val="tx2"/>
                </a:solidFill>
              </a:rPr>
              <a:t>εντάσσονται </a:t>
            </a:r>
            <a:r>
              <a:rPr lang="el-GR" altLang="el-GR" sz="2400" dirty="0">
                <a:solidFill>
                  <a:schemeClr val="tx2"/>
                </a:solidFill>
              </a:rPr>
              <a:t>στην </a:t>
            </a:r>
            <a:r>
              <a:rPr lang="el-GR" altLang="el-GR" sz="2400" b="1" dirty="0">
                <a:solidFill>
                  <a:schemeClr val="tx2"/>
                </a:solidFill>
              </a:rPr>
              <a:t>Εθνική Υποδομή Γεωχωρικών Πληροφοριών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(Ν.3882/2010</a:t>
            </a:r>
            <a:r>
              <a:rPr lang="el-GR" altLang="el-GR" sz="2400" b="1" dirty="0">
                <a:solidFill>
                  <a:schemeClr val="tx2"/>
                </a:solidFill>
              </a:rPr>
              <a:t>)</a:t>
            </a:r>
          </a:p>
          <a:p>
            <a:pPr marL="0" indent="0">
              <a:buFont typeface="Arial" charset="0"/>
              <a:buNone/>
            </a:pPr>
            <a:endParaRPr lang="el-GR" altLang="el-GR" dirty="0"/>
          </a:p>
          <a:p>
            <a:endParaRPr lang="el-GR" altLang="el-GR" dirty="0">
              <a:solidFill>
                <a:schemeClr val="tx2"/>
              </a:solidFill>
            </a:endParaRP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52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2.7. </a:t>
            </a:r>
            <a:r>
              <a:rPr lang="el-GR" dirty="0" smtClean="0"/>
              <a:t>Αδειες Χρήσης Νερού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l-GR" sz="3600" dirty="0" smtClean="0">
                <a:solidFill>
                  <a:schemeClr val="tx2"/>
                </a:solidFill>
              </a:rPr>
              <a:t>ΚΥΑ  146896/2014 Αδειες Χρήσης και αξιοποίησης υδάτων</a:t>
            </a:r>
          </a:p>
          <a:p>
            <a:pPr marL="114300" indent="0">
              <a:buNone/>
            </a:pPr>
            <a:r>
              <a:rPr lang="el-GR" sz="3600" dirty="0" smtClean="0">
                <a:solidFill>
                  <a:schemeClr val="tx2"/>
                </a:solidFill>
              </a:rPr>
              <a:t>Από Γενικό Γραμματέα Αποκεντρωμένης</a:t>
            </a:r>
          </a:p>
          <a:p>
            <a:pPr marL="114300" indent="0">
              <a:buNone/>
            </a:pPr>
            <a:r>
              <a:rPr lang="el-GR" sz="3600" dirty="0" smtClean="0">
                <a:solidFill>
                  <a:schemeClr val="tx2"/>
                </a:solidFill>
              </a:rPr>
              <a:t>Τροποποίηση: ΚΥΑ 101123/2015</a:t>
            </a:r>
          </a:p>
          <a:p>
            <a:pPr marL="114300" indent="0">
              <a:buNone/>
            </a:pPr>
            <a:r>
              <a:rPr lang="el-GR" sz="3600" dirty="0" smtClean="0">
                <a:solidFill>
                  <a:schemeClr val="tx2"/>
                </a:solidFill>
              </a:rPr>
              <a:t>		           ΚΥΑ 170766/2016</a:t>
            </a:r>
          </a:p>
          <a:p>
            <a:pPr marL="114300" indent="0">
              <a:buNone/>
            </a:pPr>
            <a:r>
              <a:rPr lang="el-GR" sz="3600" dirty="0" smtClean="0">
                <a:solidFill>
                  <a:schemeClr val="tx2"/>
                </a:solidFill>
              </a:rPr>
              <a:t>		           ΚΥΑ 140424/2017</a:t>
            </a:r>
            <a:endParaRPr lang="el-GR" sz="36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2080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2.8. </a:t>
            </a:r>
            <a:r>
              <a:rPr lang="el-GR" dirty="0" smtClean="0"/>
              <a:t>Λειψυδρία - Ξηρασία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38375" indent="-2238375">
              <a:spcBef>
                <a:spcPct val="0"/>
              </a:spcBef>
              <a:buNone/>
              <a:defRPr/>
            </a:pPr>
            <a:r>
              <a:rPr lang="el-GR" dirty="0" smtClean="0">
                <a:solidFill>
                  <a:schemeClr val="tx2"/>
                </a:solidFill>
                <a:ea typeface="ＭＳ Ｐゴシック" pitchFamily="-108" charset="-128"/>
              </a:rPr>
              <a:t>Ξηρασία: Προσωρινή  </a:t>
            </a:r>
            <a:r>
              <a:rPr lang="el-GR" dirty="0">
                <a:solidFill>
                  <a:schemeClr val="tx2"/>
                </a:solidFill>
                <a:ea typeface="ＭＳ Ｐゴシック" pitchFamily="-108" charset="-128"/>
              </a:rPr>
              <a:t>μείωση των διαθέσιμων υδάτινων πόρων π.χ. μειωμένες βροχοπτώσεις</a:t>
            </a:r>
          </a:p>
          <a:p>
            <a:pPr marL="2238375" indent="-2238375">
              <a:spcBef>
                <a:spcPct val="0"/>
              </a:spcBef>
              <a:buNone/>
              <a:defRPr/>
            </a:pPr>
            <a:r>
              <a:rPr lang="el-GR" dirty="0" smtClean="0">
                <a:solidFill>
                  <a:schemeClr val="tx2"/>
                </a:solidFill>
                <a:ea typeface="ＭＳ Ｐゴシック" pitchFamily="-108" charset="-128"/>
              </a:rPr>
              <a:t> Λειψυδρία: Η ζήτηση </a:t>
            </a:r>
            <a:r>
              <a:rPr lang="el-GR" dirty="0">
                <a:solidFill>
                  <a:schemeClr val="tx2"/>
                </a:solidFill>
                <a:ea typeface="ＭＳ Ｐゴシック" pitchFamily="-108" charset="-128"/>
              </a:rPr>
              <a:t>νερού υπερβαίνει</a:t>
            </a:r>
            <a:endParaRPr lang="en-US" dirty="0">
              <a:solidFill>
                <a:schemeClr val="tx2"/>
              </a:solidFill>
              <a:ea typeface="ＭＳ Ｐゴシック" pitchFamily="-108" charset="-128"/>
            </a:endParaRPr>
          </a:p>
          <a:p>
            <a:pPr marL="2238375" indent="-2238375">
              <a:spcBef>
                <a:spcPct val="0"/>
              </a:spcBef>
              <a:buNone/>
              <a:defRPr/>
            </a:pPr>
            <a:r>
              <a:rPr lang="en-US" dirty="0">
                <a:solidFill>
                  <a:schemeClr val="tx2"/>
                </a:solidFill>
                <a:ea typeface="ＭＳ Ｐゴシック" pitchFamily="-108" charset="-128"/>
              </a:rPr>
              <a:t>	</a:t>
            </a:r>
            <a:r>
              <a:rPr lang="el-GR" dirty="0">
                <a:solidFill>
                  <a:schemeClr val="tx2"/>
                </a:solidFill>
                <a:ea typeface="ＭＳ Ｐゴシック" pitchFamily="-108" charset="-128"/>
              </a:rPr>
              <a:t>τους εκμεταλλεύσιμους </a:t>
            </a:r>
            <a:endParaRPr lang="en-US" dirty="0">
              <a:solidFill>
                <a:schemeClr val="tx2"/>
              </a:solidFill>
              <a:ea typeface="ＭＳ Ｐゴシック" pitchFamily="-108" charset="-128"/>
            </a:endParaRPr>
          </a:p>
          <a:p>
            <a:pPr marL="2238375" indent="-2238375">
              <a:spcBef>
                <a:spcPct val="0"/>
              </a:spcBef>
              <a:buNone/>
              <a:defRPr/>
            </a:pPr>
            <a:r>
              <a:rPr lang="en-US" dirty="0">
                <a:solidFill>
                  <a:schemeClr val="tx2"/>
                </a:solidFill>
                <a:ea typeface="ＭＳ Ｐゴシック" pitchFamily="-108" charset="-128"/>
              </a:rPr>
              <a:t>	</a:t>
            </a:r>
            <a:r>
              <a:rPr lang="el-GR" dirty="0">
                <a:solidFill>
                  <a:schemeClr val="tx2"/>
                </a:solidFill>
                <a:ea typeface="ＭＳ Ｐゴシック" pitchFamily="-108" charset="-128"/>
              </a:rPr>
              <a:t>υδάτινους </a:t>
            </a:r>
            <a:r>
              <a:rPr lang="el-GR" dirty="0" smtClean="0">
                <a:solidFill>
                  <a:schemeClr val="tx2"/>
                </a:solidFill>
                <a:ea typeface="ＭＳ Ｐゴシック" pitchFamily="-108" charset="-128"/>
              </a:rPr>
              <a:t>πόρους</a:t>
            </a:r>
          </a:p>
          <a:p>
            <a:pPr marL="2238375" indent="-2238375">
              <a:spcBef>
                <a:spcPct val="0"/>
              </a:spcBef>
              <a:buNone/>
              <a:defRPr/>
            </a:pPr>
            <a:r>
              <a:rPr lang="el-GR" altLang="el-GR" dirty="0" smtClean="0">
                <a:solidFill>
                  <a:schemeClr val="tx2"/>
                </a:solidFill>
                <a:ea typeface="ＭＳ Ｐゴシック" pitchFamily="-108" charset="-128"/>
              </a:rPr>
              <a:t>Ανακοινώσεις Ε.Ε.</a:t>
            </a:r>
          </a:p>
          <a:p>
            <a:pPr marL="2238375" indent="-2238375">
              <a:spcBef>
                <a:spcPct val="0"/>
              </a:spcBef>
              <a:buNone/>
              <a:defRPr/>
            </a:pPr>
            <a:r>
              <a:rPr lang="en-US" altLang="el-GR" dirty="0" smtClean="0">
                <a:solidFill>
                  <a:schemeClr val="tx2"/>
                </a:solidFill>
                <a:ea typeface="ＭＳ Ｐゴシック" pitchFamily="-108" charset="-128"/>
              </a:rPr>
              <a:t>COM </a:t>
            </a:r>
            <a:r>
              <a:rPr lang="el-GR" altLang="el-GR" dirty="0">
                <a:solidFill>
                  <a:schemeClr val="tx2"/>
                </a:solidFill>
                <a:ea typeface="ＭＳ Ｐゴシック" pitchFamily="-108" charset="-128"/>
              </a:rPr>
              <a:t>(</a:t>
            </a:r>
            <a:r>
              <a:rPr lang="en-US" altLang="el-GR" dirty="0">
                <a:solidFill>
                  <a:schemeClr val="tx2"/>
                </a:solidFill>
                <a:ea typeface="ＭＳ Ｐゴシック" pitchFamily="-108" charset="-128"/>
              </a:rPr>
              <a:t>2007</a:t>
            </a:r>
            <a:r>
              <a:rPr lang="el-GR" altLang="el-GR" dirty="0">
                <a:solidFill>
                  <a:schemeClr val="tx2"/>
                </a:solidFill>
                <a:ea typeface="ＭＳ Ｐゴシック" pitchFamily="-108" charset="-128"/>
              </a:rPr>
              <a:t>) </a:t>
            </a:r>
            <a:r>
              <a:rPr lang="en-US" altLang="el-GR" dirty="0">
                <a:solidFill>
                  <a:schemeClr val="tx2"/>
                </a:solidFill>
                <a:ea typeface="ＭＳ Ｐゴシック" pitchFamily="-108" charset="-128"/>
              </a:rPr>
              <a:t>414, </a:t>
            </a:r>
            <a:r>
              <a:rPr lang="en-US" altLang="el-GR" dirty="0" smtClean="0">
                <a:solidFill>
                  <a:schemeClr val="tx2"/>
                </a:solidFill>
                <a:ea typeface="ＭＳ Ｐゴシック" pitchFamily="-108" charset="-128"/>
              </a:rPr>
              <a:t>18.7.2007</a:t>
            </a:r>
            <a:endParaRPr lang="el-GR" altLang="el-GR" dirty="0" smtClean="0">
              <a:solidFill>
                <a:schemeClr val="tx2"/>
              </a:solidFill>
              <a:ea typeface="ＭＳ Ｐゴシック" pitchFamily="-108" charset="-128"/>
            </a:endParaRPr>
          </a:p>
          <a:p>
            <a:pPr marL="2238375" indent="-2238375">
              <a:spcBef>
                <a:spcPct val="0"/>
              </a:spcBef>
              <a:buNone/>
              <a:defRPr/>
            </a:pPr>
            <a:r>
              <a:rPr lang="en-US" altLang="el-GR" dirty="0">
                <a:solidFill>
                  <a:schemeClr val="tx2"/>
                </a:solidFill>
                <a:ea typeface="ＭＳ Ｐゴシック" pitchFamily="-108" charset="-128"/>
              </a:rPr>
              <a:t>COM </a:t>
            </a:r>
            <a:r>
              <a:rPr lang="el-GR" altLang="el-GR" dirty="0">
                <a:solidFill>
                  <a:schemeClr val="tx2"/>
                </a:solidFill>
                <a:ea typeface="ＭＳ Ｐゴシック" pitchFamily="-108" charset="-128"/>
              </a:rPr>
              <a:t>(</a:t>
            </a:r>
            <a:r>
              <a:rPr lang="en-US" altLang="el-GR" dirty="0">
                <a:solidFill>
                  <a:schemeClr val="tx2"/>
                </a:solidFill>
                <a:ea typeface="ＭＳ Ｐゴシック" pitchFamily="-108" charset="-128"/>
              </a:rPr>
              <a:t>20</a:t>
            </a:r>
            <a:r>
              <a:rPr lang="el-GR" altLang="el-GR" dirty="0">
                <a:solidFill>
                  <a:schemeClr val="tx2"/>
                </a:solidFill>
                <a:ea typeface="ＭＳ Ｐゴシック" pitchFamily="-108" charset="-128"/>
              </a:rPr>
              <a:t>12) 672</a:t>
            </a:r>
            <a:r>
              <a:rPr lang="en-US" altLang="el-GR" dirty="0">
                <a:solidFill>
                  <a:schemeClr val="tx2"/>
                </a:solidFill>
                <a:ea typeface="ＭＳ Ｐゴシック" pitchFamily="-108" charset="-128"/>
              </a:rPr>
              <a:t>, 1</a:t>
            </a:r>
            <a:r>
              <a:rPr lang="el-GR" altLang="el-GR" dirty="0">
                <a:solidFill>
                  <a:schemeClr val="tx2"/>
                </a:solidFill>
                <a:ea typeface="ＭＳ Ｐゴシック" pitchFamily="-108" charset="-128"/>
              </a:rPr>
              <a:t>4</a:t>
            </a:r>
            <a:r>
              <a:rPr lang="en-US" altLang="el-GR" dirty="0">
                <a:solidFill>
                  <a:schemeClr val="tx2"/>
                </a:solidFill>
                <a:ea typeface="ＭＳ Ｐゴシック" pitchFamily="-108" charset="-128"/>
              </a:rPr>
              <a:t>.</a:t>
            </a:r>
            <a:r>
              <a:rPr lang="el-GR" altLang="el-GR" dirty="0">
                <a:solidFill>
                  <a:schemeClr val="tx2"/>
                </a:solidFill>
                <a:ea typeface="ＭＳ Ｐゴシック" pitchFamily="-108" charset="-128"/>
              </a:rPr>
              <a:t>11</a:t>
            </a:r>
            <a:r>
              <a:rPr lang="en-US" altLang="el-GR" dirty="0">
                <a:solidFill>
                  <a:schemeClr val="tx2"/>
                </a:solidFill>
                <a:ea typeface="ＭＳ Ｐゴシック" pitchFamily="-108" charset="-128"/>
              </a:rPr>
              <a:t>.20</a:t>
            </a:r>
            <a:r>
              <a:rPr lang="el-GR" altLang="el-GR" dirty="0" smtClean="0">
                <a:solidFill>
                  <a:schemeClr val="tx2"/>
                </a:solidFill>
                <a:ea typeface="ＭＳ Ｐゴシック" pitchFamily="-108" charset="-128"/>
              </a:rPr>
              <a:t>12</a:t>
            </a:r>
          </a:p>
          <a:p>
            <a:pPr marL="2238375" indent="-2238375">
              <a:spcBef>
                <a:spcPct val="0"/>
              </a:spcBef>
              <a:buNone/>
              <a:defRPr/>
            </a:pPr>
            <a:r>
              <a:rPr lang="el-GR" altLang="el-GR" sz="2800" b="1" dirty="0" smtClean="0">
                <a:solidFill>
                  <a:schemeClr val="tx2"/>
                </a:solidFill>
                <a:ea typeface="ＭＳ Ｐゴシック" pitchFamily="-108" charset="-128"/>
              </a:rPr>
              <a:t>Παρατηρητήριο</a:t>
            </a:r>
            <a:r>
              <a:rPr lang="el-GR" altLang="el-GR" sz="2800" dirty="0" smtClean="0">
                <a:solidFill>
                  <a:schemeClr val="tx2"/>
                </a:solidFill>
                <a:ea typeface="ＭＳ Ｐゴシック" pitchFamily="-108" charset="-128"/>
              </a:rPr>
              <a:t> ΕΕ για έγκαιρη προειδοποίηση    				      από το  2012</a:t>
            </a:r>
          </a:p>
          <a:p>
            <a:pPr marL="2238375" indent="-2238375">
              <a:spcBef>
                <a:spcPct val="0"/>
              </a:spcBef>
              <a:buNone/>
              <a:defRPr/>
            </a:pPr>
            <a:r>
              <a:rPr lang="el-GR" sz="2800" b="1" dirty="0" smtClean="0">
                <a:solidFill>
                  <a:schemeClr val="tx2"/>
                </a:solidFill>
                <a:ea typeface="ＭＳ Ｐゴシック" pitchFamily="-108" charset="-128"/>
              </a:rPr>
              <a:t>Ταμείο Αλληλεγγύης </a:t>
            </a:r>
            <a:r>
              <a:rPr lang="el-GR" sz="2800" dirty="0" smtClean="0">
                <a:solidFill>
                  <a:schemeClr val="tx2"/>
                </a:solidFill>
                <a:ea typeface="ＭＳ Ｐゴシック" pitchFamily="-108" charset="-128"/>
              </a:rPr>
              <a:t>από το 2014 αποζημιώνει και για καταστροφές από την ξηρασία</a:t>
            </a:r>
            <a:endParaRPr lang="el-GR" dirty="0">
              <a:solidFill>
                <a:schemeClr val="tx2"/>
              </a:solidFill>
              <a:ea typeface="ＭＳ Ｐゴシック" pitchFamily="-108" charset="-128"/>
            </a:endParaRP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78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2.9. </a:t>
            </a:r>
            <a:r>
              <a:rPr lang="el-GR" dirty="0" smtClean="0"/>
              <a:t>Βιοποικιλότητα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chemeClr val="tx2"/>
                </a:solidFill>
              </a:rPr>
              <a:t>Οδηγία για τη διατήρηση των αγρίων πτηνών 79/409/ΕΚ</a:t>
            </a:r>
          </a:p>
          <a:p>
            <a:endParaRPr lang="el-GR" sz="3600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l-GR" sz="3600" dirty="0" smtClean="0">
              <a:solidFill>
                <a:schemeClr val="tx2"/>
              </a:solidFill>
            </a:endParaRPr>
          </a:p>
          <a:p>
            <a:r>
              <a:rPr lang="el-GR" sz="3600" dirty="0" smtClean="0">
                <a:solidFill>
                  <a:schemeClr val="tx2"/>
                </a:solidFill>
              </a:rPr>
              <a:t>Οδηγία για τη διατήρηση των βιοτόπων 92/43/ΕΚ Δίκτυο </a:t>
            </a:r>
            <a:r>
              <a:rPr lang="en-US" sz="3600" dirty="0" smtClean="0">
                <a:solidFill>
                  <a:schemeClr val="tx2"/>
                </a:solidFill>
              </a:rPr>
              <a:t>NATURA</a:t>
            </a:r>
            <a:endParaRPr lang="el-GR" sz="36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377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3. Εθνικό </a:t>
            </a:r>
            <a:r>
              <a:rPr lang="el-GR" dirty="0"/>
              <a:t>νομικό πλαίσιο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l-GR" sz="2400" b="1" dirty="0" smtClean="0">
                <a:solidFill>
                  <a:schemeClr val="tx2"/>
                </a:solidFill>
              </a:rPr>
              <a:t>1. Ελληνικό Σύνταγμα 1975</a:t>
            </a:r>
          </a:p>
          <a:p>
            <a:r>
              <a:rPr lang="el-GR" sz="2400" dirty="0" smtClean="0">
                <a:solidFill>
                  <a:schemeClr val="tx2"/>
                </a:solidFill>
              </a:rPr>
              <a:t>Άρθρο 24: Προστασία περιβάλλοντος – Δικαίωμα του πολίτη</a:t>
            </a:r>
          </a:p>
          <a:p>
            <a:r>
              <a:rPr lang="el-GR" sz="2400" dirty="0" smtClean="0">
                <a:solidFill>
                  <a:schemeClr val="tx2"/>
                </a:solidFill>
              </a:rPr>
              <a:t>Άρθρο 21: Προστασία Δημόσιας Υγείας</a:t>
            </a:r>
            <a:endParaRPr lang="el-GR" sz="2400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el-GR" sz="2400" b="1" dirty="0" smtClean="0">
                <a:solidFill>
                  <a:schemeClr val="tx2"/>
                </a:solidFill>
              </a:rPr>
              <a:t>2. Αστικός Κώδικας</a:t>
            </a:r>
          </a:p>
          <a:p>
            <a:r>
              <a:rPr lang="el-GR" sz="2400" dirty="0" smtClean="0">
                <a:solidFill>
                  <a:schemeClr val="tx2"/>
                </a:solidFill>
              </a:rPr>
              <a:t>Προστασία Προσωπικότητας Αρθ. 57</a:t>
            </a:r>
          </a:p>
          <a:p>
            <a:r>
              <a:rPr lang="el-GR" sz="2400" dirty="0" smtClean="0">
                <a:solidFill>
                  <a:schemeClr val="tx2"/>
                </a:solidFill>
              </a:rPr>
              <a:t>Αδικοπραξία</a:t>
            </a:r>
            <a:endParaRPr lang="el-GR" sz="2400" b="1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el-GR" sz="2400" b="1" dirty="0" smtClean="0">
                <a:solidFill>
                  <a:schemeClr val="tx2"/>
                </a:solidFill>
              </a:rPr>
              <a:t>3. Ποινικός Κώδικας</a:t>
            </a:r>
          </a:p>
          <a:p>
            <a:r>
              <a:rPr lang="el-GR" sz="2400" dirty="0" smtClean="0">
                <a:solidFill>
                  <a:schemeClr val="tx2"/>
                </a:solidFill>
              </a:rPr>
              <a:t>Πρόκληση πλημμύρας με πρόθεση αρθ. 268</a:t>
            </a:r>
          </a:p>
          <a:p>
            <a:r>
              <a:rPr lang="el-GR" sz="2400" dirty="0" smtClean="0">
                <a:solidFill>
                  <a:schemeClr val="tx2"/>
                </a:solidFill>
              </a:rPr>
              <a:t>Δηλητηρίαση πηγών, δεξαμενών νερού, αρθ. 279</a:t>
            </a:r>
          </a:p>
          <a:p>
            <a:pPr marL="114300" indent="0">
              <a:buNone/>
            </a:pPr>
            <a:r>
              <a:rPr lang="el-GR" sz="2400" b="1" dirty="0" smtClean="0">
                <a:solidFill>
                  <a:schemeClr val="tx2"/>
                </a:solidFill>
              </a:rPr>
              <a:t>4. Ν</a:t>
            </a:r>
            <a:r>
              <a:rPr lang="el-GR" sz="2400" b="1" dirty="0">
                <a:solidFill>
                  <a:schemeClr val="tx2"/>
                </a:solidFill>
              </a:rPr>
              <a:t>. 1650/1986 </a:t>
            </a:r>
            <a:r>
              <a:rPr lang="el-GR" sz="2400" b="1" dirty="0" smtClean="0">
                <a:solidFill>
                  <a:schemeClr val="tx2"/>
                </a:solidFill>
              </a:rPr>
              <a:t> </a:t>
            </a:r>
            <a:r>
              <a:rPr lang="el-GR" sz="2400" dirty="0" smtClean="0">
                <a:solidFill>
                  <a:schemeClr val="tx2"/>
                </a:solidFill>
              </a:rPr>
              <a:t>Νόμος </a:t>
            </a:r>
            <a:r>
              <a:rPr lang="el-GR" sz="2400" dirty="0">
                <a:solidFill>
                  <a:schemeClr val="tx2"/>
                </a:solidFill>
              </a:rPr>
              <a:t>πλαίσιο για το </a:t>
            </a:r>
            <a:r>
              <a:rPr lang="el-GR" sz="2400" dirty="0" smtClean="0">
                <a:solidFill>
                  <a:schemeClr val="tx2"/>
                </a:solidFill>
              </a:rPr>
              <a:t>περιβάλλον</a:t>
            </a:r>
          </a:p>
          <a:p>
            <a:pPr marL="114300" indent="0">
              <a:buNone/>
            </a:pPr>
            <a:endParaRPr lang="el-GR" dirty="0">
              <a:solidFill>
                <a:schemeClr val="tx2"/>
              </a:solidFill>
            </a:endParaRPr>
          </a:p>
          <a:p>
            <a:endParaRPr lang="el-GR" dirty="0" smtClean="0">
              <a:solidFill>
                <a:schemeClr val="tx2"/>
              </a:solidFill>
            </a:endParaRPr>
          </a:p>
          <a:p>
            <a:endParaRPr lang="el-GR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l-GR" b="1" dirty="0" smtClean="0">
              <a:solidFill>
                <a:schemeClr val="tx2"/>
              </a:solidFill>
            </a:endParaRPr>
          </a:p>
          <a:p>
            <a:endParaRPr lang="el-GR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35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Εθνικό νομικό πλαίσιο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l-GR" sz="3600" dirty="0">
                <a:solidFill>
                  <a:schemeClr val="tx2"/>
                </a:solidFill>
              </a:rPr>
              <a:t>5</a:t>
            </a:r>
            <a:r>
              <a:rPr lang="el-GR" sz="3600" dirty="0" smtClean="0">
                <a:solidFill>
                  <a:schemeClr val="tx2"/>
                </a:solidFill>
              </a:rPr>
              <a:t>. </a:t>
            </a:r>
            <a:r>
              <a:rPr lang="el-GR" sz="3600" dirty="0" smtClean="0">
                <a:solidFill>
                  <a:schemeClr val="tx2"/>
                </a:solidFill>
              </a:rPr>
              <a:t>Ν. 4258/2014 Διαδικασία Οριοθέτησης και ρυθμίσεις θεμάτων για τα </a:t>
            </a:r>
            <a:r>
              <a:rPr lang="el-GR" sz="3600" b="1" dirty="0" smtClean="0">
                <a:solidFill>
                  <a:schemeClr val="tx2"/>
                </a:solidFill>
              </a:rPr>
              <a:t>υδατορέματα</a:t>
            </a:r>
            <a:r>
              <a:rPr lang="el-GR" sz="3600" dirty="0" smtClean="0">
                <a:solidFill>
                  <a:schemeClr val="tx2"/>
                </a:solidFill>
              </a:rPr>
              <a:t> – ρυθμίσεις πολεδομικής νομοθεσίας</a:t>
            </a:r>
            <a:endParaRPr lang="el-GR" sz="36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1031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dirty="0" smtClean="0"/>
              <a:t>4. Ο </a:t>
            </a:r>
            <a:r>
              <a:rPr lang="el-GR" sz="4800" dirty="0"/>
              <a:t>ρόλος των </a:t>
            </a:r>
            <a:r>
              <a:rPr lang="el-GR" sz="4800" dirty="0" smtClean="0"/>
              <a:t>ΟΤΑ</a:t>
            </a:r>
            <a:r>
              <a:rPr lang="el-GR" sz="4800" dirty="0"/>
              <a:t/>
            </a:r>
            <a:br>
              <a:rPr lang="el-GR" sz="4800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b="1" dirty="0" smtClean="0">
                <a:solidFill>
                  <a:schemeClr val="tx2"/>
                </a:solidFill>
              </a:rPr>
              <a:t>ΟΤΑ</a:t>
            </a:r>
            <a:r>
              <a:rPr lang="el-GR" sz="3200" dirty="0" smtClean="0">
                <a:solidFill>
                  <a:schemeClr val="tx2"/>
                </a:solidFill>
              </a:rPr>
              <a:t>: </a:t>
            </a:r>
            <a:r>
              <a:rPr lang="el-GR" sz="3200" dirty="0">
                <a:solidFill>
                  <a:schemeClr val="tx2"/>
                </a:solidFill>
              </a:rPr>
              <a:t>Καλλικράτης Ν.3852/2010</a:t>
            </a:r>
          </a:p>
          <a:p>
            <a:r>
              <a:rPr lang="el-GR" sz="3200" dirty="0" smtClean="0">
                <a:solidFill>
                  <a:schemeClr val="tx2"/>
                </a:solidFill>
              </a:rPr>
              <a:t>Ειδική </a:t>
            </a:r>
            <a:r>
              <a:rPr lang="el-GR" sz="3200" dirty="0">
                <a:solidFill>
                  <a:schemeClr val="tx2"/>
                </a:solidFill>
              </a:rPr>
              <a:t>Γραμματεία Υδάτων  (</a:t>
            </a:r>
            <a:r>
              <a:rPr lang="el-GR" sz="3200" b="1" dirty="0">
                <a:solidFill>
                  <a:schemeClr val="tx2"/>
                </a:solidFill>
              </a:rPr>
              <a:t>ΕΓΥ</a:t>
            </a:r>
            <a:r>
              <a:rPr lang="el-GR" sz="3200" dirty="0">
                <a:solidFill>
                  <a:schemeClr val="tx2"/>
                </a:solidFill>
              </a:rPr>
              <a:t>)</a:t>
            </a:r>
          </a:p>
          <a:p>
            <a:pPr marL="114300" indent="0">
              <a:buNone/>
            </a:pPr>
            <a:r>
              <a:rPr lang="el-GR" sz="3200" dirty="0">
                <a:solidFill>
                  <a:schemeClr val="tx2"/>
                </a:solidFill>
              </a:rPr>
              <a:t>  </a:t>
            </a:r>
            <a:r>
              <a:rPr lang="el-GR" sz="3200" dirty="0" smtClean="0">
                <a:solidFill>
                  <a:schemeClr val="tx2"/>
                </a:solidFill>
              </a:rPr>
              <a:t>ΥΠΠΕΝ </a:t>
            </a:r>
            <a:endParaRPr lang="el-GR" sz="3200" dirty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el-GR" altLang="el-GR" sz="3200" dirty="0">
                <a:solidFill>
                  <a:schemeClr val="tx2"/>
                </a:solidFill>
              </a:rPr>
              <a:t>   Ν.3199/2003, ΚΥΑ 322/2013, </a:t>
            </a:r>
          </a:p>
          <a:p>
            <a:pPr marL="114300" indent="0">
              <a:buNone/>
            </a:pPr>
            <a:r>
              <a:rPr lang="el-GR" altLang="el-GR" sz="3200" dirty="0" smtClean="0">
                <a:solidFill>
                  <a:schemeClr val="tx2"/>
                </a:solidFill>
              </a:rPr>
              <a:t>   </a:t>
            </a:r>
            <a:r>
              <a:rPr lang="el-GR" altLang="el-GR" sz="3200" dirty="0" smtClean="0">
                <a:solidFill>
                  <a:schemeClr val="tx2"/>
                </a:solidFill>
              </a:rPr>
              <a:t>Π.Δ. </a:t>
            </a:r>
            <a:r>
              <a:rPr lang="el-GR" altLang="el-GR" sz="3200" dirty="0" smtClean="0">
                <a:solidFill>
                  <a:schemeClr val="tx2"/>
                </a:solidFill>
              </a:rPr>
              <a:t>100/2014</a:t>
            </a:r>
            <a:endParaRPr lang="el-GR" sz="3200" dirty="0">
              <a:solidFill>
                <a:schemeClr val="tx2"/>
              </a:solidFill>
            </a:endParaRPr>
          </a:p>
          <a:p>
            <a:r>
              <a:rPr lang="el-GR" sz="3200" b="1" dirty="0">
                <a:solidFill>
                  <a:schemeClr val="tx2"/>
                </a:solidFill>
              </a:rPr>
              <a:t>Αποκεντρωμένες Διοικήσεις </a:t>
            </a:r>
            <a:r>
              <a:rPr lang="el-GR" sz="3200" dirty="0">
                <a:solidFill>
                  <a:schemeClr val="tx2"/>
                </a:solidFill>
              </a:rPr>
              <a:t>Ν.3199/2003, Ν.4117/2013</a:t>
            </a:r>
          </a:p>
          <a:p>
            <a:r>
              <a:rPr lang="el-GR" sz="3200" b="1" dirty="0">
                <a:solidFill>
                  <a:schemeClr val="tx2"/>
                </a:solidFill>
              </a:rPr>
              <a:t>Περιφέρειες </a:t>
            </a:r>
            <a:r>
              <a:rPr lang="el-GR" sz="3200" dirty="0" smtClean="0">
                <a:solidFill>
                  <a:schemeClr val="tx2"/>
                </a:solidFill>
              </a:rPr>
              <a:t>Ν.3199/2003 </a:t>
            </a:r>
            <a:endParaRPr lang="el-GR" sz="3200" b="1" dirty="0">
              <a:solidFill>
                <a:schemeClr val="tx2"/>
              </a:solidFill>
            </a:endParaRP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3355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dirty="0" smtClean="0"/>
              <a:t>4. Χρηματοδοτήσεις ΟΤΑ</a:t>
            </a:r>
            <a:r>
              <a:rPr lang="en-US" sz="4800" dirty="0" smtClean="0"/>
              <a:t> </a:t>
            </a:r>
            <a:r>
              <a:rPr lang="el-GR" sz="4800" dirty="0"/>
              <a:t/>
            </a:r>
            <a:br>
              <a:rPr lang="el-GR" sz="4800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>
              <a:solidFill>
                <a:schemeClr val="tx2"/>
              </a:solidFill>
            </a:endParaRPr>
          </a:p>
          <a:p>
            <a:r>
              <a:rPr lang="el-GR" sz="2800" dirty="0" smtClean="0">
                <a:solidFill>
                  <a:schemeClr val="tx2"/>
                </a:solidFill>
              </a:rPr>
              <a:t>Συμμετοχή σε προγράμματα 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της  ΕΕ</a:t>
            </a:r>
          </a:p>
          <a:p>
            <a:pPr marL="114300" indent="0">
              <a:buNone/>
            </a:pPr>
            <a:r>
              <a:rPr lang="el-GR" sz="2800" dirty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   </a:t>
            </a:r>
            <a:r>
              <a:rPr lang="en-US" sz="2800" dirty="0" smtClean="0">
                <a:solidFill>
                  <a:schemeClr val="tx2"/>
                </a:solidFill>
              </a:rPr>
              <a:t>LIFE 2014- 2020</a:t>
            </a:r>
            <a:endParaRPr lang="el-GR" sz="2800" dirty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Η πρόσκληση ανοίγει κάθε χρόνο</a:t>
            </a:r>
          </a:p>
          <a:p>
            <a:pPr marL="114300" indent="0"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Πληροφορίες: </a:t>
            </a:r>
            <a:r>
              <a:rPr lang="en-US" sz="2800" dirty="0" smtClean="0">
                <a:solidFill>
                  <a:schemeClr val="tx2"/>
                </a:solidFill>
              </a:rPr>
              <a:t>lifetaskforce.gr</a:t>
            </a:r>
            <a:endParaRPr lang="el-GR" sz="2800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l-GR" sz="2800" dirty="0" smtClean="0">
                <a:solidFill>
                  <a:schemeClr val="tx2"/>
                </a:solidFill>
              </a:rPr>
              <a:t>Ένταξη στο Πρόγραμμα ΥΜΕΠΕΡΑΑ</a:t>
            </a:r>
            <a:endParaRPr lang="el-GR" sz="28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340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3082354"/>
          </a:xfrm>
        </p:spPr>
        <p:txBody>
          <a:bodyPr/>
          <a:lstStyle/>
          <a:p>
            <a:r>
              <a:rPr lang="el-GR" sz="4800" dirty="0" smtClean="0"/>
              <a:t>1.Αρχές Διαχείρισης Ποταμών</a:t>
            </a:r>
            <a:r>
              <a:rPr lang="el-GR" sz="4800" dirty="0"/>
              <a:t/>
            </a:r>
            <a:br>
              <a:rPr lang="el-GR" sz="4800" dirty="0"/>
            </a:b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6624736" cy="239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46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4000" dirty="0" smtClean="0"/>
              <a:t>5. Συμπεράσματα </a:t>
            </a:r>
            <a:r>
              <a:rPr lang="el-GR" sz="4000" dirty="0"/>
              <a:t>- Προτάσεις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2"/>
                </a:solidFill>
              </a:rPr>
              <a:t>Πλούσιο </a:t>
            </a:r>
            <a:r>
              <a:rPr lang="el-GR" sz="2800" dirty="0" smtClean="0">
                <a:solidFill>
                  <a:schemeClr val="tx2"/>
                </a:solidFill>
              </a:rPr>
              <a:t>θεσμικό πλαίσιο</a:t>
            </a:r>
          </a:p>
          <a:p>
            <a:r>
              <a:rPr lang="el-GR" sz="2800" dirty="0" smtClean="0">
                <a:solidFill>
                  <a:schemeClr val="tx2"/>
                </a:solidFill>
              </a:rPr>
              <a:t>Συγκεχυμένες </a:t>
            </a:r>
            <a:r>
              <a:rPr lang="el-GR" sz="2800" b="1" dirty="0" smtClean="0">
                <a:solidFill>
                  <a:schemeClr val="tx2"/>
                </a:solidFill>
              </a:rPr>
              <a:t>αρμοδιότητες</a:t>
            </a:r>
            <a:r>
              <a:rPr lang="el-GR" sz="2800" dirty="0" smtClean="0">
                <a:solidFill>
                  <a:schemeClr val="tx2"/>
                </a:solidFill>
              </a:rPr>
              <a:t> στα διάφορα επίπεδα της Διοίκησης</a:t>
            </a:r>
          </a:p>
          <a:p>
            <a:r>
              <a:rPr lang="el-GR" sz="2800" b="1" dirty="0" smtClean="0">
                <a:solidFill>
                  <a:schemeClr val="tx2"/>
                </a:solidFill>
              </a:rPr>
              <a:t>Ελλιπή δεδομένα </a:t>
            </a:r>
            <a:r>
              <a:rPr lang="el-GR" sz="2800" dirty="0" smtClean="0">
                <a:solidFill>
                  <a:schemeClr val="tx2"/>
                </a:solidFill>
              </a:rPr>
              <a:t>– Ανάγκη διεύρυνσης επιστημονικής γνώσης και δημιουργίας λειτουργικών βάσεων δεδομένων</a:t>
            </a:r>
          </a:p>
          <a:p>
            <a:r>
              <a:rPr lang="el-GR" sz="2800" b="1" dirty="0" smtClean="0">
                <a:solidFill>
                  <a:schemeClr val="tx2"/>
                </a:solidFill>
              </a:rPr>
              <a:t>Αποτελεσματικότερη  εφαρμογή </a:t>
            </a:r>
            <a:r>
              <a:rPr lang="el-GR" sz="2800" dirty="0" smtClean="0">
                <a:solidFill>
                  <a:schemeClr val="tx2"/>
                </a:solidFill>
              </a:rPr>
              <a:t>της νομοθεσίας</a:t>
            </a:r>
          </a:p>
          <a:p>
            <a:r>
              <a:rPr lang="el-GR" sz="2800" b="1" dirty="0" smtClean="0">
                <a:solidFill>
                  <a:schemeClr val="tx2"/>
                </a:solidFill>
              </a:rPr>
              <a:t>Κωδικοποίηση</a:t>
            </a:r>
            <a:r>
              <a:rPr lang="el-GR" sz="2800" dirty="0" smtClean="0">
                <a:solidFill>
                  <a:schemeClr val="tx2"/>
                </a:solidFill>
              </a:rPr>
              <a:t> της νομοθεσίας για να καταστεί ευκολότερη η εφαρμογή της</a:t>
            </a:r>
          </a:p>
          <a:p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720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5. Συμπεράσματα - Προτάσεις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tx2"/>
                </a:solidFill>
              </a:rPr>
              <a:t>ΟΤΑ: </a:t>
            </a:r>
            <a:r>
              <a:rPr lang="el-GR" sz="3200" b="1" dirty="0" smtClean="0">
                <a:solidFill>
                  <a:schemeClr val="tx2"/>
                </a:solidFill>
              </a:rPr>
              <a:t>Συμμετοχή στην οριστικοποίηση των Διαχειριστικών σχεδίων</a:t>
            </a:r>
          </a:p>
          <a:p>
            <a:r>
              <a:rPr lang="el-GR" sz="3200" dirty="0" smtClean="0">
                <a:solidFill>
                  <a:schemeClr val="tx2"/>
                </a:solidFill>
              </a:rPr>
              <a:t>Απόκτηση των αναγκαίων </a:t>
            </a:r>
            <a:r>
              <a:rPr lang="el-GR" sz="3200" b="1" dirty="0" smtClean="0">
                <a:solidFill>
                  <a:schemeClr val="tx2"/>
                </a:solidFill>
              </a:rPr>
              <a:t>οικονομικών πόρων </a:t>
            </a:r>
            <a:r>
              <a:rPr lang="el-GR" sz="3200" b="1" dirty="0" smtClean="0">
                <a:solidFill>
                  <a:schemeClr val="tx2"/>
                </a:solidFill>
              </a:rPr>
              <a:t>και </a:t>
            </a:r>
            <a:r>
              <a:rPr lang="el-GR" sz="3200" b="1" dirty="0" smtClean="0">
                <a:solidFill>
                  <a:schemeClr val="tx2"/>
                </a:solidFill>
              </a:rPr>
              <a:t>της </a:t>
            </a:r>
            <a:r>
              <a:rPr lang="el-GR" sz="3200" b="1" dirty="0" smtClean="0">
                <a:solidFill>
                  <a:schemeClr val="tx2"/>
                </a:solidFill>
              </a:rPr>
              <a:t>τεχνογνωσίας </a:t>
            </a:r>
            <a:r>
              <a:rPr lang="el-GR" sz="3200" dirty="0" smtClean="0">
                <a:solidFill>
                  <a:schemeClr val="tx2"/>
                </a:solidFill>
              </a:rPr>
              <a:t>για εκτέλεση των αρμοδιοτήτων τους</a:t>
            </a:r>
            <a:endParaRPr lang="en-US" sz="3200" dirty="0" smtClean="0">
              <a:solidFill>
                <a:schemeClr val="tx2"/>
              </a:solidFill>
            </a:endParaRPr>
          </a:p>
          <a:p>
            <a:endParaRPr lang="en-US" sz="3200" dirty="0">
              <a:solidFill>
                <a:schemeClr val="tx2"/>
              </a:solidFill>
            </a:endParaRPr>
          </a:p>
          <a:p>
            <a:endParaRPr lang="el-GR" sz="32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  <p:pic>
        <p:nvPicPr>
          <p:cNvPr id="5" name="Picture 2" descr="C:\Users\admin\AppData\Local\Temp\vmware-admin\VMwareDnD\5cd4a6ac\ΕΥΡΩΤΑΣ ΠΟΤΑΜΟ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53136"/>
            <a:ext cx="292357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929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5. Συμπεράσματα –</a:t>
            </a:r>
            <a:br>
              <a:rPr lang="el-GR" sz="3600" dirty="0" smtClean="0"/>
            </a:br>
            <a:r>
              <a:rPr lang="el-GR" sz="3600" dirty="0" smtClean="0"/>
              <a:t> </a:t>
            </a:r>
            <a:r>
              <a:rPr lang="el-GR" sz="3600" dirty="0"/>
              <a:t>Προτάσεις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altLang="el-GR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l-GR" altLang="el-GR" b="1" dirty="0" smtClean="0">
                <a:solidFill>
                  <a:schemeClr val="tx2"/>
                </a:solidFill>
              </a:rPr>
              <a:t>Υπέρβαση</a:t>
            </a:r>
            <a:r>
              <a:rPr lang="el-GR" altLang="el-GR" dirty="0">
                <a:solidFill>
                  <a:schemeClr val="tx2"/>
                </a:solidFill>
              </a:rPr>
              <a:t>							</a:t>
            </a:r>
          </a:p>
          <a:p>
            <a:pPr>
              <a:buNone/>
            </a:pPr>
            <a:r>
              <a:rPr lang="el-GR" altLang="el-GR" dirty="0">
                <a:solidFill>
                  <a:schemeClr val="tx2"/>
                </a:solidFill>
              </a:rPr>
              <a:t>«Δεν μπορούμε να λύσουμε τα προβλήματα χρησιμοποιώντας τον ίδιο τρόπο σκέψης</a:t>
            </a:r>
          </a:p>
          <a:p>
            <a:pPr>
              <a:buNone/>
            </a:pPr>
            <a:r>
              <a:rPr lang="el-GR" altLang="el-GR" dirty="0">
                <a:solidFill>
                  <a:schemeClr val="tx2"/>
                </a:solidFill>
              </a:rPr>
              <a:t>	 με αυτόν που είχαμε</a:t>
            </a:r>
          </a:p>
          <a:p>
            <a:pPr>
              <a:buNone/>
            </a:pPr>
            <a:r>
              <a:rPr lang="el-GR" altLang="el-GR" dirty="0">
                <a:solidFill>
                  <a:schemeClr val="tx2"/>
                </a:solidFill>
              </a:rPr>
              <a:t>	 όταν τα δημιουργήσαμε»</a:t>
            </a:r>
          </a:p>
          <a:p>
            <a:pPr marL="114300" indent="0">
              <a:buNone/>
            </a:pPr>
            <a:r>
              <a:rPr lang="el-GR" altLang="el-GR" dirty="0" smtClean="0">
                <a:solidFill>
                  <a:schemeClr val="tx2"/>
                </a:solidFill>
              </a:rPr>
              <a:t>                                                                        </a:t>
            </a:r>
            <a:r>
              <a:rPr lang="en-US" altLang="el-GR" dirty="0" smtClean="0">
                <a:solidFill>
                  <a:schemeClr val="tx2"/>
                </a:solidFill>
              </a:rPr>
              <a:t>Albert Einstein</a:t>
            </a:r>
            <a:endParaRPr lang="el-GR" altLang="el-GR" dirty="0" smtClean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l-GR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  <p:pic>
        <p:nvPicPr>
          <p:cNvPr id="1026" name="Picture 2" descr="C:\Users\admin\AppData\Local\Temp\vmware-admin\VMwareDnD\5cd4a6ac\ΕΥΡΩΤΑΣ ΠΟΤΑΜΟ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387" y="16091"/>
            <a:ext cx="292357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7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7620000" cy="2160240"/>
          </a:xfrm>
        </p:spPr>
        <p:txBody>
          <a:bodyPr/>
          <a:lstStyle/>
          <a:p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7620000" cy="405192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Σας ευχαριστ</a:t>
            </a:r>
            <a:r>
              <a:rPr lang="el-GR" sz="4400" dirty="0" smtClean="0">
                <a:solidFill>
                  <a:schemeClr val="tx2"/>
                </a:solidFill>
              </a:rPr>
              <a:t>Σας ευχαριστώ</a:t>
            </a:r>
            <a:endParaRPr lang="el-GR" sz="4400" dirty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	     info@kallialaw.gr</a:t>
            </a:r>
            <a:endParaRPr lang="el-GR" sz="44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  <p:pic>
        <p:nvPicPr>
          <p:cNvPr id="1026" name="Picture 2" descr="C:\Users\admin\AppData\Local\Temp\vmware-admin\VMwareDnD\5cd4a6ac\ΕΥΡΩΤΑΣ ΠΟΤΑΜΟ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387" y="16091"/>
            <a:ext cx="292357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0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«Διαχείριση» Ποταμού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chemeClr val="tx2"/>
                </a:solidFill>
              </a:rPr>
              <a:t>Το σύνολο των Μέτρων και των 					     Έργων </a:t>
            </a:r>
          </a:p>
          <a:p>
            <a:pPr marL="114300" indent="0">
              <a:buNone/>
            </a:pPr>
            <a:r>
              <a:rPr lang="el-GR" sz="3600" dirty="0" smtClean="0">
                <a:solidFill>
                  <a:schemeClr val="tx2"/>
                </a:solidFill>
              </a:rPr>
              <a:t>για την 						αξιοποίηση και </a:t>
            </a:r>
          </a:p>
          <a:p>
            <a:pPr marL="114300" indent="0">
              <a:buNone/>
            </a:pPr>
            <a:r>
              <a:rPr lang="el-GR" sz="3600" dirty="0" smtClean="0">
                <a:solidFill>
                  <a:schemeClr val="tx2"/>
                </a:solidFill>
              </a:rPr>
              <a:t>			   την προστασία του</a:t>
            </a:r>
            <a:endParaRPr lang="el-GR" sz="36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8163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4122"/>
          </a:xfrm>
        </p:spPr>
        <p:txBody>
          <a:bodyPr/>
          <a:lstStyle/>
          <a:p>
            <a:r>
              <a:rPr lang="el-GR" sz="4000" dirty="0" smtClean="0"/>
              <a:t/>
            </a:r>
            <a:br>
              <a:rPr lang="el-GR" sz="4000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708104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l-GR" sz="5200" dirty="0" smtClean="0">
                <a:solidFill>
                  <a:schemeClr val="tx2"/>
                </a:solidFill>
              </a:rPr>
              <a:t>Προκλήσεις:</a:t>
            </a:r>
          </a:p>
          <a:p>
            <a:pPr marL="114300" indent="0">
              <a:buNone/>
            </a:pPr>
            <a:endParaRPr lang="el-GR" sz="3500" b="1" dirty="0" smtClean="0">
              <a:solidFill>
                <a:schemeClr val="tx2"/>
              </a:solidFill>
            </a:endParaRPr>
          </a:p>
          <a:p>
            <a:r>
              <a:rPr lang="el-GR" sz="3500" b="1" dirty="0" smtClean="0">
                <a:solidFill>
                  <a:schemeClr val="tx2"/>
                </a:solidFill>
              </a:rPr>
              <a:t>Ρύπανση και υποβάθμιση ποταμών- Μείωση υδατικών πόρων</a:t>
            </a:r>
          </a:p>
          <a:p>
            <a:pPr marL="114300" indent="0">
              <a:buNone/>
            </a:pPr>
            <a:endParaRPr lang="el-GR" sz="3500" b="1" dirty="0" smtClean="0">
              <a:solidFill>
                <a:schemeClr val="tx2"/>
              </a:solidFill>
            </a:endParaRPr>
          </a:p>
          <a:p>
            <a:r>
              <a:rPr lang="el-GR" sz="3500" b="1" dirty="0" smtClean="0">
                <a:solidFill>
                  <a:schemeClr val="tx2"/>
                </a:solidFill>
              </a:rPr>
              <a:t>Κλιματική Αλλαγή και Απώλεια της Βιοποικιλότητας </a:t>
            </a:r>
            <a:r>
              <a:rPr lang="el-GR" sz="3500" dirty="0" smtClean="0">
                <a:solidFill>
                  <a:schemeClr val="tx2"/>
                </a:solidFill>
              </a:rPr>
              <a:t>επηρεάζουν αρνητικά την ποσότητα και την ποιότητα των υδάτων των ποταμών</a:t>
            </a:r>
          </a:p>
          <a:p>
            <a:pPr marL="114300" indent="0">
              <a:buNone/>
            </a:pPr>
            <a:endParaRPr lang="el-GR" sz="3500" dirty="0" smtClean="0">
              <a:solidFill>
                <a:schemeClr val="tx2"/>
              </a:solidFill>
            </a:endParaRPr>
          </a:p>
          <a:p>
            <a:r>
              <a:rPr lang="el-GR" sz="3500" b="1" dirty="0" smtClean="0">
                <a:solidFill>
                  <a:schemeClr val="tx2"/>
                </a:solidFill>
              </a:rPr>
              <a:t>Δημόσια Υγεία και Οικονομική </a:t>
            </a:r>
            <a:r>
              <a:rPr lang="el-GR" sz="3500" b="1" dirty="0">
                <a:solidFill>
                  <a:schemeClr val="tx2"/>
                </a:solidFill>
              </a:rPr>
              <a:t>Α</a:t>
            </a:r>
            <a:r>
              <a:rPr lang="el-GR" sz="3500" b="1" dirty="0" smtClean="0">
                <a:solidFill>
                  <a:schemeClr val="tx2"/>
                </a:solidFill>
              </a:rPr>
              <a:t>νάπτυξη </a:t>
            </a:r>
          </a:p>
          <a:p>
            <a:pPr marL="114300" indent="0">
              <a:buNone/>
            </a:pPr>
            <a:r>
              <a:rPr lang="el-GR" sz="3500" b="1" dirty="0">
                <a:solidFill>
                  <a:schemeClr val="tx2"/>
                </a:solidFill>
              </a:rPr>
              <a:t> </a:t>
            </a:r>
            <a:r>
              <a:rPr lang="el-GR" sz="3500" dirty="0" smtClean="0">
                <a:solidFill>
                  <a:schemeClr val="tx2"/>
                </a:solidFill>
              </a:rPr>
              <a:t>είναι άμεσα συνδεδεμένα με την ποιότητα, την ποσότητα και  την διαχείριση των ποταμών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Στόχοι: Προστασία - Ανάπτυξη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tx2"/>
                </a:solidFill>
              </a:rPr>
              <a:t>Προστασία Περιβάλλοντος</a:t>
            </a:r>
          </a:p>
          <a:p>
            <a:r>
              <a:rPr lang="el-GR" sz="3200" dirty="0" smtClean="0">
                <a:solidFill>
                  <a:schemeClr val="tx2"/>
                </a:solidFill>
              </a:rPr>
              <a:t>Προστασία Δημόσιας Υγείας</a:t>
            </a:r>
          </a:p>
          <a:p>
            <a:r>
              <a:rPr lang="el-GR" sz="3200" dirty="0" smtClean="0">
                <a:solidFill>
                  <a:schemeClr val="tx2"/>
                </a:solidFill>
              </a:rPr>
              <a:t>Βιώσιμη- Αειφόρος Ανάπτυξη</a:t>
            </a:r>
          </a:p>
          <a:p>
            <a:r>
              <a:rPr lang="el-GR" sz="3200" dirty="0" smtClean="0">
                <a:solidFill>
                  <a:schemeClr val="tx2"/>
                </a:solidFill>
              </a:rPr>
              <a:t>Αποφυγή καταστροφών: Πλημμυρών - 						Ξηρασίας 							Ρύπανσης</a:t>
            </a:r>
          </a:p>
          <a:p>
            <a:pPr lvl="1"/>
            <a:endParaRPr lang="el-GR" sz="3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331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98178"/>
          </a:xfrm>
        </p:spPr>
        <p:txBody>
          <a:bodyPr/>
          <a:lstStyle/>
          <a:p>
            <a:r>
              <a:rPr lang="el-GR" sz="4800" dirty="0" smtClean="0"/>
              <a:t/>
            </a:r>
            <a:br>
              <a:rPr lang="el-GR" sz="4800" dirty="0" smtClean="0"/>
            </a:br>
            <a:r>
              <a:rPr lang="el-GR" sz="4800" dirty="0" smtClean="0"/>
              <a:t>2. Ενωσιακό </a:t>
            </a:r>
            <a:r>
              <a:rPr lang="el-GR" sz="4800" dirty="0"/>
              <a:t>Νομικό Πλαίσιο</a:t>
            </a:r>
            <a:br>
              <a:rPr lang="el-GR" sz="4800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7620000" cy="153164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l-GR" sz="3200" dirty="0" smtClean="0">
                <a:solidFill>
                  <a:schemeClr val="tx2"/>
                </a:solidFill>
              </a:rPr>
              <a:t>85% της Εθνικής Περιβαλλοντικής Νομοθεσίας προέρχεται από την Ενωσιακή Νομοθεσία</a:t>
            </a:r>
          </a:p>
          <a:p>
            <a:endParaRPr lang="el-GR" sz="32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75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2.1. 7</a:t>
            </a:r>
            <a:r>
              <a:rPr lang="el-GR" baseline="30000" dirty="0" smtClean="0"/>
              <a:t>ο</a:t>
            </a:r>
            <a:r>
              <a:rPr lang="el-GR" dirty="0" smtClean="0"/>
              <a:t> Πρόγραμμα Δράσης Ε.Ε.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i="1" dirty="0" smtClean="0">
                <a:solidFill>
                  <a:schemeClr val="tx2"/>
                </a:solidFill>
              </a:rPr>
              <a:t>« </a:t>
            </a:r>
            <a:r>
              <a:rPr lang="el-GR" altLang="el-GR" sz="2800" b="1" i="1" dirty="0">
                <a:solidFill>
                  <a:schemeClr val="tx2"/>
                </a:solidFill>
              </a:rPr>
              <a:t>ΖΟΥΜΕ ΜΕ ΕΥΗΜΕΡΙΑ ΜΕΣΑ ΣΤΑ ΟΡΙΑ ΤΟΥ ΠΛΑΝΗΤΗ </a:t>
            </a:r>
            <a:r>
              <a:rPr lang="el-GR" altLang="el-GR" sz="2800" b="1" i="1" dirty="0" smtClean="0">
                <a:solidFill>
                  <a:schemeClr val="tx2"/>
                </a:solidFill>
              </a:rPr>
              <a:t>ΜΑΣ»</a:t>
            </a:r>
            <a:r>
              <a:rPr lang="el-GR" altLang="el-GR" sz="2800" dirty="0">
                <a:solidFill>
                  <a:schemeClr val="tx2"/>
                </a:solidFill>
              </a:rPr>
              <a:t> 2014 -</a:t>
            </a:r>
            <a:r>
              <a:rPr lang="el-GR" altLang="el-GR" sz="2800" dirty="0" smtClean="0">
                <a:solidFill>
                  <a:schemeClr val="tx2"/>
                </a:solidFill>
              </a:rPr>
              <a:t>2020, Απόφαση 1386/2013             </a:t>
            </a:r>
          </a:p>
          <a:p>
            <a:pPr marL="0" indent="0">
              <a:buNone/>
            </a:pPr>
            <a:r>
              <a:rPr lang="el-GR" altLang="el-GR" sz="2800" dirty="0" smtClean="0">
                <a:solidFill>
                  <a:schemeClr val="tx2"/>
                </a:solidFill>
              </a:rPr>
              <a:t>Προτεραιότητες:</a:t>
            </a:r>
            <a:endParaRPr lang="el-GR" altLang="el-GR" sz="2800" dirty="0">
              <a:solidFill>
                <a:schemeClr val="tx2"/>
              </a:solidFill>
            </a:endParaRPr>
          </a:p>
          <a:p>
            <a:pPr indent="-342900"/>
            <a:r>
              <a:rPr lang="el-GR" altLang="el-GR" sz="2800" dirty="0" smtClean="0">
                <a:solidFill>
                  <a:schemeClr val="tx2"/>
                </a:solidFill>
              </a:rPr>
              <a:t>Η Βιώσιμη </a:t>
            </a:r>
            <a:r>
              <a:rPr lang="el-GR" altLang="el-GR" sz="2800" dirty="0">
                <a:solidFill>
                  <a:schemeClr val="tx2"/>
                </a:solidFill>
              </a:rPr>
              <a:t>διαχείριση του </a:t>
            </a:r>
            <a:r>
              <a:rPr lang="el-GR" altLang="el-GR" sz="2800" dirty="0" smtClean="0">
                <a:solidFill>
                  <a:schemeClr val="tx2"/>
                </a:solidFill>
              </a:rPr>
              <a:t>νερού – των ποταμών </a:t>
            </a:r>
          </a:p>
          <a:p>
            <a:pPr indent="-342900"/>
            <a:r>
              <a:rPr lang="el-GR" altLang="el-GR" sz="2800" dirty="0" smtClean="0">
                <a:solidFill>
                  <a:schemeClr val="tx2"/>
                </a:solidFill>
              </a:rPr>
              <a:t>Η Εφαρμογή </a:t>
            </a:r>
            <a:r>
              <a:rPr lang="el-GR" altLang="el-GR" sz="2800" dirty="0">
                <a:solidFill>
                  <a:schemeClr val="tx2"/>
                </a:solidFill>
              </a:rPr>
              <a:t>της νομοθεσίας για το </a:t>
            </a:r>
            <a:r>
              <a:rPr lang="el-GR" altLang="el-GR" sz="2800" dirty="0" smtClean="0">
                <a:solidFill>
                  <a:schemeClr val="tx2"/>
                </a:solidFill>
              </a:rPr>
              <a:t>νερό – τα ποτάμια</a:t>
            </a:r>
          </a:p>
          <a:p>
            <a:pPr indent="-342900"/>
            <a:r>
              <a:rPr lang="el-GR" altLang="el-GR" sz="2800" dirty="0" smtClean="0">
                <a:solidFill>
                  <a:schemeClr val="tx2"/>
                </a:solidFill>
              </a:rPr>
              <a:t>Η Μείωση των πιέσεων που ακούνται στα νερά – στα ποτάμια</a:t>
            </a:r>
            <a:endParaRPr lang="el-GR" altLang="el-GR" sz="2800" dirty="0">
              <a:solidFill>
                <a:schemeClr val="tx2"/>
              </a:solidFill>
            </a:endParaRP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dirty="0" smtClean="0"/>
              <a:t>2.1. 7</a:t>
            </a:r>
            <a:r>
              <a:rPr lang="el-GR" altLang="el-GR" sz="4000" baseline="30000" dirty="0" smtClean="0"/>
              <a:t>ο</a:t>
            </a:r>
            <a:r>
              <a:rPr lang="el-GR" altLang="el-GR" sz="4000" dirty="0" smtClean="0"/>
              <a:t> Πρόγραμμα  </a:t>
            </a:r>
            <a:r>
              <a:rPr lang="el-GR" altLang="el-GR" sz="4000" dirty="0"/>
              <a:t>Δράσης </a:t>
            </a:r>
            <a:r>
              <a:rPr lang="el-GR" altLang="el-GR" sz="4000" dirty="0" smtClean="0"/>
              <a:t>ΕΕ Στόχοι: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28650" indent="-514350">
              <a:buFont typeface="+mj-lt"/>
              <a:buAutoNum type="arabicPeriod"/>
            </a:pPr>
            <a:r>
              <a:rPr lang="el-GR" sz="3200" dirty="0" smtClean="0">
                <a:solidFill>
                  <a:schemeClr val="tx2"/>
                </a:solidFill>
              </a:rPr>
              <a:t>Προστασία Φυσικού Κεφαλαίου</a:t>
            </a:r>
          </a:p>
          <a:p>
            <a:pPr marL="628650" indent="-514350">
              <a:buFont typeface="+mj-lt"/>
              <a:buAutoNum type="arabicPeriod"/>
            </a:pPr>
            <a:r>
              <a:rPr lang="el-GR" sz="3200" dirty="0" smtClean="0">
                <a:solidFill>
                  <a:schemeClr val="tx2"/>
                </a:solidFill>
              </a:rPr>
              <a:t>Προστασία Υγείας σε σχέση με το Περιβάλλον</a:t>
            </a:r>
          </a:p>
          <a:p>
            <a:pPr marL="628650" indent="-514350">
              <a:buFont typeface="+mj-lt"/>
              <a:buAutoNum type="arabicPeriod"/>
            </a:pPr>
            <a:r>
              <a:rPr lang="el-GR" sz="3200" dirty="0" smtClean="0">
                <a:solidFill>
                  <a:schemeClr val="tx2"/>
                </a:solidFill>
              </a:rPr>
              <a:t>Ενίσχυση Αειφορίας Πόλεων</a:t>
            </a:r>
          </a:p>
          <a:p>
            <a:pPr marL="628650" indent="-514350">
              <a:buFont typeface="+mj-lt"/>
              <a:buAutoNum type="arabicPeriod"/>
            </a:pPr>
            <a:r>
              <a:rPr lang="el-GR" sz="3200" dirty="0" smtClean="0">
                <a:solidFill>
                  <a:schemeClr val="tx2"/>
                </a:solidFill>
              </a:rPr>
              <a:t>Ενσωμάτωση Περιβαλλοντικής Διάστασης στις άλλες πολιτικές</a:t>
            </a:r>
          </a:p>
          <a:p>
            <a:pPr marL="628650" indent="-514350">
              <a:buFont typeface="+mj-lt"/>
              <a:buAutoNum type="arabicPeriod"/>
            </a:pPr>
            <a:r>
              <a:rPr lang="el-GR" sz="3200" dirty="0" smtClean="0">
                <a:solidFill>
                  <a:schemeClr val="tx2"/>
                </a:solidFill>
              </a:rPr>
              <a:t>Επενδύσεις στην Περιβαλλοντική Πολιτική</a:t>
            </a:r>
          </a:p>
          <a:p>
            <a:pPr marL="628650" indent="-514350">
              <a:buFont typeface="+mj-lt"/>
              <a:buAutoNum type="arabicPeriod"/>
            </a:pPr>
            <a:r>
              <a:rPr lang="el-GR" sz="3200" dirty="0" smtClean="0">
                <a:solidFill>
                  <a:schemeClr val="tx2"/>
                </a:solidFill>
              </a:rPr>
              <a:t>Εφαρμογή της Περιβαλλοντικής Νομοθεσίας</a:t>
            </a:r>
            <a:endParaRPr lang="el-GR" sz="32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ΠΟΤΑΜΟΙ ΤΗΣ ΠΟΛΗΣ  ΖΩΗΣ ΕΥΕΡΓΕΤΕΣ - ΤΡΙΚΑΛΑ  20.5.2017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9450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790</TotalTime>
  <Words>1383</Words>
  <Application>Microsoft Office PowerPoint</Application>
  <PresentationFormat>On-screen Show (4:3)</PresentationFormat>
  <Paragraphs>259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Adjacency</vt:lpstr>
      <vt:lpstr>Η Διαχείριση των Ποταμών σύμφωνα με την  Εθνική και Ενωσιακή Νομοθεσία</vt:lpstr>
      <vt:lpstr>Δομή Εισήγησης</vt:lpstr>
      <vt:lpstr>1.Αρχές Διαχείρισης Ποταμών </vt:lpstr>
      <vt:lpstr>«Διαχείριση» Ποταμού</vt:lpstr>
      <vt:lpstr> </vt:lpstr>
      <vt:lpstr>Στόχοι: Προστασία - Ανάπτυξη</vt:lpstr>
      <vt:lpstr> 2. Ενωσιακό Νομικό Πλαίσιο </vt:lpstr>
      <vt:lpstr> 2.1. 7ο Πρόγραμμα Δράσης Ε.Ε. </vt:lpstr>
      <vt:lpstr>2.1. 7ο Πρόγραμμα  Δράσης ΕΕ Στόχοι:</vt:lpstr>
      <vt:lpstr> 2.2. Οδηγίες Ε. Ένωσης </vt:lpstr>
      <vt:lpstr>2.2. Οδηγίες Ε. Ένωσης</vt:lpstr>
      <vt:lpstr>2.2. Οδηγίες Ε. Ένωσης</vt:lpstr>
      <vt:lpstr>2.2. Οδηγίες Ε. Ένωσης</vt:lpstr>
      <vt:lpstr>2.3. Οδηγία πλαίσιο για το νερό</vt:lpstr>
      <vt:lpstr>2.3. Οδηγία πλαίσιο για το νερό</vt:lpstr>
      <vt:lpstr>2.3. Οδηγία πλαίσιο για το νερό</vt:lpstr>
      <vt:lpstr>Διαχειριστικό Σχέδιο Υ. Δ/τος</vt:lpstr>
      <vt:lpstr>Διαχειριστικό Σχέδιο Υ. Δ/τος</vt:lpstr>
      <vt:lpstr>Διαχειριστικό Σχέδιο Υ. Δ/τος</vt:lpstr>
      <vt:lpstr>2.4. Οδηγία για τις Πλημμύρες</vt:lpstr>
      <vt:lpstr>2.5. Παρακολούθηση ποιότητας  και ποσότητας των υδάτων – Εθνικό Δίκτυο </vt:lpstr>
      <vt:lpstr>2.6. Εθνικό Μητρώο Σημείων Υδροληψίας  (ΕΜΣΥ)</vt:lpstr>
      <vt:lpstr>2.7. Αδειες Χρήσης Νερού</vt:lpstr>
      <vt:lpstr>2.8. Λειψυδρία - Ξηρασία</vt:lpstr>
      <vt:lpstr>2.9. Βιοποικιλότητα</vt:lpstr>
      <vt:lpstr> 3. Εθνικό νομικό πλαίσιο </vt:lpstr>
      <vt:lpstr>3. Εθνικό νομικό πλαίσιο</vt:lpstr>
      <vt:lpstr>4. Ο ρόλος των ΟΤΑ </vt:lpstr>
      <vt:lpstr>4. Χρηματοδοτήσεις ΟΤΑ  </vt:lpstr>
      <vt:lpstr> 5. Συμπεράσματα - Προτάσεις </vt:lpstr>
      <vt:lpstr>5. Συμπεράσματα - Προτάσεις</vt:lpstr>
      <vt:lpstr> 5. Συμπεράσματα –  Προτάσεις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Θεσμικό πλαίσιο για την προστασία και διαχείριση των Υδάτινων Πόρων</dc:title>
  <dc:creator>admin</dc:creator>
  <cp:lastModifiedBy>admin</cp:lastModifiedBy>
  <cp:revision>75</cp:revision>
  <dcterms:created xsi:type="dcterms:W3CDTF">2016-01-27T17:08:23Z</dcterms:created>
  <dcterms:modified xsi:type="dcterms:W3CDTF">2017-05-20T05:21:36Z</dcterms:modified>
</cp:coreProperties>
</file>