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57" r:id="rId4"/>
    <p:sldId id="261" r:id="rId5"/>
    <p:sldId id="265" r:id="rId6"/>
    <p:sldId id="260" r:id="rId7"/>
    <p:sldId id="264" r:id="rId8"/>
    <p:sldId id="27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1D15AD-D565-4E03-A6C5-FA0602E3A6CC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04F35C-2957-4DB1-A60A-9ACFC220B5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B4B095-958A-450E-8275-D2F2EB2BC49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048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D74AD-BE45-46AA-B152-BEADFA8060AC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A2A0-619D-4C71-9501-FA2C178B2730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070B-AF43-47F9-A27A-8A153BA4F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9B6A-BECB-4B88-A85B-3D6F13091969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F8C6-7736-44FD-B094-FD6DB902CD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8BB8-DAB0-4ABF-A5EE-A2660D8126CD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5395-40B9-449E-AE56-7A831BBA15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2BDF-D2D2-4AF7-8D3C-E9DC33D65A6C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BA6A-6095-4A28-A770-5171B39C3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FF96-C474-4281-98C0-353E76EAE248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698D-90B2-488B-92F3-CEFB0A8140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F994-A0F6-4BC1-A3C8-521854B3B00D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1CDC-5291-43EC-B9D6-C6240EC8A3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7DBB-5A50-42A0-81AC-E370F1696857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8623-8A15-4046-A6A4-17C5AAA551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0576-4ED4-4792-854E-3B1BCBCC1944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09F9-FB16-4CF9-910B-0874B3FACA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BAAD-B39C-4F96-A295-167508E3A93C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4916-A640-43F3-8418-B7B7EAFA01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EC77-5AAC-416C-899F-EB783450CAE0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135C-CFAB-4F44-BB18-F8E45238AB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F07E-BBF0-4F04-94CF-D5216BA61208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70C9-CA43-421A-9A04-1B7AFD3858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99716-785D-4ADE-80C0-E1D023CBA678}" type="datetimeFigureOut">
              <a:rPr lang="el-GR"/>
              <a:pPr>
                <a:defRPr/>
              </a:pPr>
              <a:t>20/5/2017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31C04-366B-47C1-880A-345FCBFADA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TextBox"/>
          <p:cNvSpPr txBox="1">
            <a:spLocks noChangeArrowheads="1"/>
          </p:cNvSpPr>
          <p:nvPr/>
        </p:nvSpPr>
        <p:spPr bwMode="auto">
          <a:xfrm>
            <a:off x="1500188" y="4143375"/>
            <a:ext cx="6572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latin typeface="Constantia" pitchFamily="18" charset="0"/>
              </a:rPr>
              <a:t>Δρ ΧΑΡΑΛΑΜΠΟΣ ΒΕΡΒΕΡΗΣ,</a:t>
            </a:r>
          </a:p>
          <a:p>
            <a:pPr algn="ctr"/>
            <a:r>
              <a:rPr lang="el-GR" sz="3200" b="1">
                <a:latin typeface="Constantia" pitchFamily="18" charset="0"/>
              </a:rPr>
              <a:t>ΠΕΡΙΒΑΛΛΟΝΤΟΛΟΓΟΣ</a:t>
            </a:r>
          </a:p>
          <a:p>
            <a:pPr algn="ctr"/>
            <a:r>
              <a:rPr lang="el-GR" sz="3200" b="1">
                <a:latin typeface="Constantia" pitchFamily="18" charset="0"/>
              </a:rPr>
              <a:t>Υ.Π.ΕΝ.</a:t>
            </a:r>
          </a:p>
          <a:p>
            <a:pPr algn="ctr"/>
            <a:endParaRPr lang="en-US" sz="3200" b="1">
              <a:latin typeface="Constantia" pitchFamily="18" charset="0"/>
            </a:endParaRPr>
          </a:p>
          <a:p>
            <a:pPr algn="ctr"/>
            <a:endParaRPr lang="el-GR" sz="3200" b="1">
              <a:latin typeface="Constantia" pitchFamily="18" charset="0"/>
            </a:endParaRPr>
          </a:p>
        </p:txBody>
      </p:sp>
      <p:sp>
        <p:nvSpPr>
          <p:cNvPr id="14338" name="2 - TextBox"/>
          <p:cNvSpPr txBox="1">
            <a:spLocks noChangeArrowheads="1"/>
          </p:cNvSpPr>
          <p:nvPr/>
        </p:nvSpPr>
        <p:spPr bwMode="auto">
          <a:xfrm>
            <a:off x="1500188" y="1214438"/>
            <a:ext cx="6572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accent1"/>
                </a:solidFill>
                <a:latin typeface="Constantia" pitchFamily="18" charset="0"/>
              </a:rPr>
              <a:t>ΕΙΔΗ ΕΠΙΦΑΝΕΙΑΚΗΣ ΥΔΑΤΙΝΗΣ ΡΥΠΑΝΣΗΣ</a:t>
            </a:r>
            <a:r>
              <a:rPr lang="en-US" sz="3200" b="1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el-GR" sz="3200" b="1">
                <a:solidFill>
                  <a:schemeClr val="accent1"/>
                </a:solidFill>
                <a:latin typeface="Constantia" pitchFamily="18" charset="0"/>
              </a:rPr>
              <a:t>ΠΟΤΑΜΩΝ</a:t>
            </a:r>
            <a:r>
              <a:rPr lang="en-US" sz="3200" b="1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el-GR" sz="3200" b="1">
                <a:solidFill>
                  <a:schemeClr val="accent1"/>
                </a:solidFill>
                <a:latin typeface="Constantia" pitchFamily="18" charset="0"/>
              </a:rPr>
              <a:t>ΣΤΙΣ ΠΟΛΕΙΣ- ΑΝΤΙΜΕΤΩΠΙΣΗ (ΤΟ ΠΑΡΑΔΕΙΓΜΑ ΤΟΥ ΛΗΘΑΙΟΥ)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2143125" y="785813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nstantia" pitchFamily="18" charset="0"/>
              </a:rPr>
              <a:t>ΛΥΣΕΙΣ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285875" y="1287463"/>
            <a:ext cx="68580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l-GR" sz="2400" b="1" dirty="0">
                <a:latin typeface="+mn-lt"/>
                <a:cs typeface="+mn-cs"/>
              </a:rPr>
              <a:t>ΚΕΝΤΡΙΚΟ ΔΙΚΤΥΟ ΑΠΟΧΕΤΕΥΣΗΣ – ΛΥΜΑΤΑ ΣΕ ΕΓΚΑΤΑΣΤΑΣΕΙΣ ΒΙΟΛΟΓΙΚΗΣ ΕΠΕΞΕΡΓΑΣΙΑΣ ΛΥΜΑΤΩΝ/ΑΝΤΙΡΡΥΠΑΝΤΙΚΗ ΤΕΧΝΟΛΟΓΙΑ (ΦΙΛΤΡΑ)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2.  ΕΛΕΓΧΟΣ ΔΡΑΣΤΗΡΙΟΤΗΤΩΝ (ΑΓΡΟΤΙΚΕΣ ΚΑΛΛΙΕΡΓΕΙΕΣ, ΒΙΟΜΗΧΑΝΙΚΗ ΠΑΡΑΓΩΓΗ) ΚΑΙ ΔΙΑΧΥΣΗΣ ΡΥΠΩΝ ΚΑΤΑ ΜΗΚΟΣ  ΤΩΝ ΠΟΤΑΜΩΝ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  <a:cs typeface="+mn-cs"/>
              </a:rPr>
              <a:t>3.  ΣΥΣΤΗΜΑΤΙΚΗ ΠΑΡΑΚΟΛΟΥΘΗΣΗ ΠΟΙΟΤΗΤΑΣ ΥΔΑΤΩΝ-ΦΥΣΙΚΟΧΗΜΙΚΕΣ ΠΑΡΑΜΕΤΡΟΙ-ΒΙΟΛΟΓΙΚΟΙ ΔΕΙΚΤΕΣ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eader_ind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500313"/>
            <a:ext cx="7486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2214563" y="1071563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nstantia" pitchFamily="18" charset="0"/>
              </a:rPr>
              <a:t>ΕΓΚΑΤΑΣΤΑΣΕΙΣ ΒΙΟΛΟΓΙΚΗΣ ΕΠΕΞΕΡΓΑΣΙΑΣ ΛΥΜΑΤΩΝ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1 - Εικόνα" descr="slide_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71563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550862"/>
          </a:xfrm>
        </p:spPr>
        <p:txBody>
          <a:bodyPr/>
          <a:lstStyle/>
          <a:p>
            <a:pPr algn="ctr"/>
            <a:r>
              <a:rPr lang="el-GR" sz="2800" b="1" smtClean="0">
                <a:latin typeface="Constantia" pitchFamily="18" charset="0"/>
              </a:rPr>
              <a:t>ΡΥΠΑΝΣΗ ΠΟΤΑΜΩΝ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85750" y="1125538"/>
            <a:ext cx="55721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l-GR" sz="2800" b="1">
                <a:latin typeface="Constantia" pitchFamily="18" charset="0"/>
              </a:rPr>
              <a:t>1. </a:t>
            </a:r>
            <a:r>
              <a:rPr lang="el-GR" sz="2200" b="1">
                <a:latin typeface="Constantia" pitchFamily="18" charset="0"/>
              </a:rPr>
              <a:t> ΟΡΓΑΝΙΚΗ ΡΥΠΑΝΣΗ</a:t>
            </a:r>
          </a:p>
          <a:p>
            <a:pPr marL="457200" indent="-457200">
              <a:spcBef>
                <a:spcPct val="50000"/>
              </a:spcBef>
            </a:pPr>
            <a:r>
              <a:rPr lang="el-GR" sz="2200" b="1">
                <a:latin typeface="Constantia" pitchFamily="18" charset="0"/>
              </a:rPr>
              <a:t>     Εισροή ποσοτήτων οργανικών (αποικοδομήσιμων) υλικών</a:t>
            </a:r>
            <a:r>
              <a:rPr lang="en-US" sz="2200" b="1">
                <a:latin typeface="Constantia" pitchFamily="18" charset="0"/>
              </a:rPr>
              <a:t>-</a:t>
            </a:r>
            <a:r>
              <a:rPr lang="el-GR" sz="2200" b="1">
                <a:latin typeface="Constantia" pitchFamily="18" charset="0"/>
              </a:rPr>
              <a:t>(πρωτεϊνες, λίπη, σάκχαρα, οξέα κτλ.) στα ρέματα.</a:t>
            </a:r>
          </a:p>
          <a:p>
            <a:pPr marL="457200" indent="-457200">
              <a:spcBef>
                <a:spcPct val="50000"/>
              </a:spcBef>
            </a:pPr>
            <a:r>
              <a:rPr lang="el-GR" sz="2200" b="1">
                <a:latin typeface="Constantia" pitchFamily="18" charset="0"/>
              </a:rPr>
              <a:t>Πηγές: Απόβλητα (αστικά, αγροτικά, κτηνοτροφικά, )-βιομηχανικά (τρόφιμα κτλ.)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857250" y="4357688"/>
            <a:ext cx="36718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>
                <a:latin typeface="Constantia" pitchFamily="18" charset="0"/>
              </a:rPr>
              <a:t>Συνέπειες: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200" b="1">
                <a:latin typeface="Constantia" pitchFamily="18" charset="0"/>
              </a:rPr>
              <a:t>Εξάντληση οξυγόνου από αερόβιους αποικοδομητές: Ασφυξία και θάνατος για τους υπόλοιπους οργανισμούς.</a:t>
            </a:r>
          </a:p>
        </p:txBody>
      </p:sp>
      <p:pic>
        <p:nvPicPr>
          <p:cNvPr id="9" name="8 - Εικόνα" descr="skouries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EPAMATH MAZIKH THANI PSARION VISTONIDA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1433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7" grpId="0"/>
      <p:bldP spid="1280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357188" y="1500188"/>
            <a:ext cx="4572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400" b="1">
                <a:latin typeface="Constantia" pitchFamily="18" charset="0"/>
              </a:rPr>
              <a:t>Μείωση βιοποικιλότητας: Μόνο λίγα είδη επιβιώνουν/προσαρμογή σε ανοξικές συνθήκες (σκουλήκια, σαλιγκάρια)</a:t>
            </a:r>
            <a:endParaRPr lang="en-US" sz="2400" b="1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endParaRPr lang="el-GR" sz="2400" b="1">
              <a:latin typeface="Constantia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400" b="1">
                <a:latin typeface="Constantia" pitchFamily="18" charset="0"/>
              </a:rPr>
              <a:t>Ανάπτυξη παθογόνων μικροοργανισμών </a:t>
            </a:r>
            <a:r>
              <a:rPr lang="en-US" sz="2400" b="1">
                <a:latin typeface="Constantia" pitchFamily="18" charset="0"/>
              </a:rPr>
              <a:t>–</a:t>
            </a:r>
            <a:r>
              <a:rPr lang="el-GR" sz="2400" b="1">
                <a:latin typeface="Constantia" pitchFamily="18" charset="0"/>
              </a:rPr>
              <a:t>βακτήριο </a:t>
            </a:r>
            <a:r>
              <a:rPr lang="en-US" sz="2400" b="1" i="1">
                <a:latin typeface="Constantia" pitchFamily="18" charset="0"/>
              </a:rPr>
              <a:t>E. coli</a:t>
            </a:r>
            <a:r>
              <a:rPr lang="el-GR" sz="2400" b="1" i="1">
                <a:latin typeface="Constantia" pitchFamily="18" charset="0"/>
              </a:rPr>
              <a:t>/</a:t>
            </a:r>
            <a:r>
              <a:rPr lang="el-GR" sz="2400" b="1">
                <a:latin typeface="Constantia" pitchFamily="18" charset="0"/>
              </a:rPr>
              <a:t>στρεπτόκοκκοι</a:t>
            </a:r>
            <a:r>
              <a:rPr lang="en-US" sz="2400" b="1" i="1">
                <a:latin typeface="Constantia" pitchFamily="18" charset="0"/>
              </a:rPr>
              <a:t> </a:t>
            </a:r>
            <a:r>
              <a:rPr lang="el-GR" sz="2400" b="1">
                <a:latin typeface="Constantia" pitchFamily="18" charset="0"/>
              </a:rPr>
              <a:t>(ασθένειες γαστρεντερικού)</a:t>
            </a:r>
            <a:r>
              <a:rPr lang="en-US" sz="2400" b="1">
                <a:latin typeface="Constantia" pitchFamily="18" charset="0"/>
              </a:rPr>
              <a:t>/</a:t>
            </a:r>
            <a:r>
              <a:rPr lang="el-GR" sz="2400" b="1">
                <a:latin typeface="Constantia" pitchFamily="18" charset="0"/>
              </a:rPr>
              <a:t>κίνδυνος για τη δημόσια υγεία.</a:t>
            </a:r>
          </a:p>
        </p:txBody>
      </p:sp>
      <p:pic>
        <p:nvPicPr>
          <p:cNvPr id="3" name="Picture 6" descr="tubif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144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TN_Hydrobia_ventros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214438"/>
            <a:ext cx="176371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e-coli-bacter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214688"/>
            <a:ext cx="21923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image0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5013325"/>
            <a:ext cx="2857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1928813" y="857250"/>
            <a:ext cx="5857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nstantia" pitchFamily="18" charset="0"/>
              </a:rPr>
              <a:t>ΠΟΤΑΜΟΣ  ΛΗΘΑΙΟΣ (μετρήσεις ΕΛΚΕΘΕ-2015)</a:t>
            </a: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2571750" y="4857750"/>
            <a:ext cx="44291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nstantia" pitchFamily="18" charset="0"/>
              </a:rPr>
              <a:t>ΜΕΣΕΣ ΤΙΜΕΣ:</a:t>
            </a:r>
            <a:endParaRPr lang="en-US" sz="2400" b="1">
              <a:latin typeface="Constantia" pitchFamily="18" charset="0"/>
            </a:endParaRPr>
          </a:p>
          <a:p>
            <a:pPr algn="ctr"/>
            <a:r>
              <a:rPr lang="el-GR" sz="2400" b="1">
                <a:latin typeface="Constantia" pitchFamily="18" charset="0"/>
              </a:rPr>
              <a:t>Διαλυμένο οξυγόνο: 6</a:t>
            </a:r>
            <a:r>
              <a:rPr lang="el-GR" sz="2800" b="1">
                <a:latin typeface="Constantia" pitchFamily="18" charset="0"/>
              </a:rPr>
              <a:t> </a:t>
            </a:r>
            <a:r>
              <a:rPr lang="en-US" sz="2400" b="1">
                <a:latin typeface="Constantia" pitchFamily="18" charset="0"/>
              </a:rPr>
              <a:t>mg/l</a:t>
            </a:r>
          </a:p>
          <a:p>
            <a:pPr algn="ctr"/>
            <a:r>
              <a:rPr lang="el-GR" sz="2400" b="1">
                <a:latin typeface="Constantia" pitchFamily="18" charset="0"/>
              </a:rPr>
              <a:t>ΒΟ</a:t>
            </a:r>
            <a:r>
              <a:rPr lang="en-US" sz="2400" b="1">
                <a:latin typeface="Constantia" pitchFamily="18" charset="0"/>
              </a:rPr>
              <a:t>D</a:t>
            </a:r>
            <a:r>
              <a:rPr lang="el-GR" sz="2400" b="1">
                <a:latin typeface="Constantia" pitchFamily="18" charset="0"/>
              </a:rPr>
              <a:t>:  </a:t>
            </a:r>
            <a:r>
              <a:rPr lang="en-US" sz="2400" b="1">
                <a:latin typeface="Constantia" pitchFamily="18" charset="0"/>
              </a:rPr>
              <a:t>6 mg/l</a:t>
            </a:r>
          </a:p>
        </p:txBody>
      </p:sp>
      <p:pic>
        <p:nvPicPr>
          <p:cNvPr id="4" name="3 - Εικόνα" descr="5C26428A69AD061EDE8377E074416B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714500"/>
            <a:ext cx="564356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642938"/>
          </a:xfrm>
        </p:spPr>
        <p:txBody>
          <a:bodyPr/>
          <a:lstStyle/>
          <a:p>
            <a:pPr algn="ctr"/>
            <a:r>
              <a:rPr lang="el-GR" sz="2800" b="1" smtClean="0">
                <a:latin typeface="Constantia" pitchFamily="18" charset="0"/>
              </a:rPr>
              <a:t> ΕΥΤΡΟΦΙΣΜΟΣ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5750" y="1500188"/>
            <a:ext cx="46434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latin typeface="Constantia" pitchFamily="18" charset="0"/>
              </a:rPr>
              <a:t>Υπέρμετρη αύξηση φυτικής βιομάζας (πλαγκτόν, υδρόβια φυτά) λόγω εισροής ποσοτήτων θρεπτικών (νιτρικά και φωσφορικά ιόντα)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Constantia" pitchFamily="18" charset="0"/>
              </a:rPr>
              <a:t>Πηγές: Αγροτικά και αστικά απόβλητα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Constantia" pitchFamily="18" charset="0"/>
              </a:rPr>
              <a:t>Δημιουργία πράσινης, γλοιώδους κρούστας</a:t>
            </a:r>
            <a:r>
              <a:rPr lang="en-US" sz="2400" b="1">
                <a:latin typeface="Constantia" pitchFamily="18" charset="0"/>
              </a:rPr>
              <a:t> (</a:t>
            </a:r>
            <a:r>
              <a:rPr lang="el-GR" sz="2400" b="1">
                <a:latin typeface="Constantia" pitchFamily="18" charset="0"/>
              </a:rPr>
              <a:t>μικροφύκη/βακτήρια</a:t>
            </a:r>
            <a:r>
              <a:rPr lang="en-US" sz="2400" b="1">
                <a:latin typeface="Constantia" pitchFamily="18" charset="0"/>
              </a:rPr>
              <a:t>)</a:t>
            </a:r>
            <a:endParaRPr lang="el-GR" sz="2400" b="1">
              <a:latin typeface="Constantia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8296275" y="1931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pic>
        <p:nvPicPr>
          <p:cNvPr id="5" name="4 - Εικόνα" descr="20160520_1017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785938"/>
            <a:ext cx="3905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285750" y="928688"/>
            <a:ext cx="40719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latin typeface="Constantia" pitchFamily="18" charset="0"/>
              </a:rPr>
              <a:t>Συνέπειες: 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sz="2400" b="1">
                <a:latin typeface="Constantia" pitchFamily="18" charset="0"/>
              </a:rPr>
              <a:t>Δραστικός περιορισμός εύφωτης ζώνης/θάνατος φωτοσυνθετικών οργανισμών. </a:t>
            </a:r>
            <a:endParaRPr lang="en-US" sz="2400" b="1">
              <a:latin typeface="Constantia" pitchFamily="18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sz="2400" b="1">
                <a:latin typeface="Constantia" pitchFamily="18" charset="0"/>
              </a:rPr>
              <a:t>Έκκριση τοξινών από διάφορα μικροφύκη/βακτήρια-</a:t>
            </a:r>
            <a:r>
              <a:rPr lang="en-US" sz="2400" b="1" i="1">
                <a:latin typeface="Constantia" pitchFamily="18" charset="0"/>
              </a:rPr>
              <a:t> </a:t>
            </a:r>
            <a:r>
              <a:rPr lang="el-GR" sz="2400" b="1" i="1">
                <a:latin typeface="Constantia" pitchFamily="18" charset="0"/>
              </a:rPr>
              <a:t>(</a:t>
            </a:r>
            <a:r>
              <a:rPr lang="en-US" sz="2400" b="1" i="1">
                <a:latin typeface="Constantia" pitchFamily="18" charset="0"/>
              </a:rPr>
              <a:t>Prymnesium, Clostridium</a:t>
            </a:r>
            <a:r>
              <a:rPr lang="en-US" sz="2400" b="1">
                <a:latin typeface="Constantia" pitchFamily="18" charset="0"/>
              </a:rPr>
              <a:t>)</a:t>
            </a:r>
            <a:r>
              <a:rPr lang="el-GR" sz="2400" b="1">
                <a:latin typeface="Constantia" pitchFamily="18" charset="0"/>
              </a:rPr>
              <a:t>-</a:t>
            </a:r>
            <a:r>
              <a:rPr lang="en-US" sz="2400" b="1">
                <a:latin typeface="Constantia" pitchFamily="18" charset="0"/>
              </a:rPr>
              <a:t> </a:t>
            </a:r>
            <a:r>
              <a:rPr lang="el-GR" sz="2400" b="1">
                <a:latin typeface="Constantia" pitchFamily="18" charset="0"/>
              </a:rPr>
              <a:t>θάνατος άλλων οργανισμών (ψάρια, πουλιά κτλ.) </a:t>
            </a:r>
            <a:endParaRPr lang="en-US" sz="2400" b="1">
              <a:latin typeface="Constantia" pitchFamily="18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endParaRPr lang="en-US" b="1">
              <a:latin typeface="Constantia" pitchFamily="18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endParaRPr lang="el-GR" b="1">
              <a:latin typeface="Constantia" pitchFamily="18" charset="0"/>
            </a:endParaRPr>
          </a:p>
        </p:txBody>
      </p:sp>
      <p:pic>
        <p:nvPicPr>
          <p:cNvPr id="3" name="2 - Εικόνα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88"/>
            <a:ext cx="419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clo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714875"/>
            <a:ext cx="16414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πρυ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4643438"/>
            <a:ext cx="2041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643188" y="2928938"/>
          <a:ext cx="4094162" cy="32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209"/>
                <a:gridCol w="1737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ΠΑΡΑΜΕΤΡΟΣ</a:t>
                      </a:r>
                    </a:p>
                    <a:p>
                      <a:pPr algn="ctr"/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sz="2000" b="1" dirty="0" smtClean="0"/>
                        <a:t>ΝΙΤΡΙΚΑ ΝΟ</a:t>
                      </a:r>
                      <a:r>
                        <a:rPr lang="el-GR" sz="2000" b="1" baseline="-25000" dirty="0" smtClean="0"/>
                        <a:t>3 </a:t>
                      </a:r>
                      <a:r>
                        <a:rPr lang="el-GR" sz="2000" b="1" baseline="0" dirty="0" smtClean="0"/>
                        <a:t>(</a:t>
                      </a:r>
                      <a:r>
                        <a:rPr lang="en-US" sz="2000" b="1" baseline="0" dirty="0" smtClean="0"/>
                        <a:t>mg/l)</a:t>
                      </a:r>
                      <a:endParaRPr lang="el-GR" sz="2000" b="1" baseline="-25000" dirty="0" smtClean="0"/>
                    </a:p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ΟΡΙΟ: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2400" b="1" baseline="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mg/l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l-GR" sz="2400" dirty="0" smtClean="0"/>
                        <a:t>6,14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sz="2000" b="1" dirty="0" smtClean="0"/>
                        <a:t>ΦΩΣΦΟΡΙΚΑ </a:t>
                      </a:r>
                      <a:r>
                        <a:rPr lang="en-US" sz="2000" b="1" dirty="0" smtClean="0"/>
                        <a:t>PO</a:t>
                      </a:r>
                      <a:r>
                        <a:rPr lang="en-US" sz="2000" b="1" baseline="-25000" dirty="0" smtClean="0"/>
                        <a:t>4</a:t>
                      </a:r>
                    </a:p>
                    <a:p>
                      <a:r>
                        <a:rPr lang="en-US" sz="2000" b="1" baseline="0" dirty="0" smtClean="0"/>
                        <a:t>(mg/l)</a:t>
                      </a:r>
                      <a:endParaRPr lang="el-GR" sz="2000" b="1" baseline="0" dirty="0" smtClean="0"/>
                    </a:p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ΟΡΙΟ: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8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mg/l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l-GR" sz="2400" dirty="0" smtClean="0"/>
                        <a:t>1,25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928813" y="1143000"/>
            <a:ext cx="5572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latin typeface="Constantia" pitchFamily="18" charset="0"/>
              </a:rPr>
              <a:t>ΜΕΣΕΣ ΤΙΜΕΣ ΜΕΤΡΗΣΕΩΝ-ΛΗΘΑΙΟΣ (ΕΛΚΕΘΕ)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2214563" y="11430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nstantia" pitchFamily="18" charset="0"/>
              </a:rPr>
              <a:t>ΧΗΜΙΚΗ ΡΥΠΑΝΣΗ</a:t>
            </a: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928688" y="2428875"/>
          <a:ext cx="7024687" cy="3571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2347"/>
                <a:gridCol w="35123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ΡΥΠΟΣ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ΣΥΓΚΕΝΤΡΩΣΗ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/>
                        <a:t>ΜΟΛΥΒΔΟΣ (</a:t>
                      </a:r>
                      <a:r>
                        <a:rPr lang="en-US" b="1" dirty="0" err="1" smtClean="0"/>
                        <a:t>Pb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pPr algn="l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ΟΡΙΟ: </a:t>
                      </a:r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l-GR" sz="2400" b="1" baseline="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g/l </a:t>
                      </a:r>
                      <a:endParaRPr lang="el-G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1,5 </a:t>
                      </a:r>
                      <a:r>
                        <a:rPr lang="el-GR" sz="2000" b="1" dirty="0" smtClean="0"/>
                        <a:t>μ</a:t>
                      </a:r>
                      <a:r>
                        <a:rPr lang="en-US" sz="2000" b="1" dirty="0" smtClean="0"/>
                        <a:t>g/l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DDT</a:t>
                      </a:r>
                    </a:p>
                    <a:p>
                      <a:pPr algn="l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ΟΡΙΟ: </a:t>
                      </a:r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0,1 </a:t>
                      </a:r>
                      <a:r>
                        <a:rPr lang="el-GR" sz="2400" b="1" baseline="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g/l </a:t>
                      </a:r>
                      <a:endParaRPr lang="el-G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0,004 </a:t>
                      </a:r>
                      <a:r>
                        <a:rPr lang="el-GR" sz="2000" b="1" dirty="0" smtClean="0"/>
                        <a:t>μ</a:t>
                      </a:r>
                      <a:r>
                        <a:rPr lang="en-US" sz="2000" b="1" dirty="0" smtClean="0"/>
                        <a:t>g/l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/>
                        <a:t>ΕΞΑΣΘΕΝΕΣ</a:t>
                      </a:r>
                      <a:r>
                        <a:rPr lang="el-GR" b="1" baseline="0" dirty="0" smtClean="0"/>
                        <a:t> ΧΡΩΜΙΟ</a:t>
                      </a:r>
                      <a:r>
                        <a:rPr lang="en-US" b="1" baseline="0" dirty="0" smtClean="0"/>
                        <a:t> (Cr VI)</a:t>
                      </a:r>
                      <a:endParaRPr lang="el-G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50 </a:t>
                      </a:r>
                      <a:r>
                        <a:rPr lang="el-GR" sz="2400" b="1" baseline="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g/l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ΟΛΙΚΟ)</a:t>
                      </a:r>
                      <a:endParaRPr lang="el-G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 </a:t>
                      </a:r>
                      <a:r>
                        <a:rPr lang="el-GR" sz="2000" b="1" dirty="0" smtClean="0"/>
                        <a:t>μ</a:t>
                      </a:r>
                      <a:r>
                        <a:rPr lang="en-US" sz="2000" b="1" dirty="0" smtClean="0"/>
                        <a:t>g/l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HEPTACHLOR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ΟΡΙΟ: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0,1 </a:t>
                      </a:r>
                      <a:r>
                        <a:rPr lang="el-GR" sz="2400" b="1" baseline="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g/l </a:t>
                      </a:r>
                      <a:endParaRPr lang="el-GR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0,01 </a:t>
                      </a:r>
                      <a:r>
                        <a:rPr lang="el-GR" sz="2000" b="1" dirty="0" smtClean="0"/>
                        <a:t>μ</a:t>
                      </a:r>
                      <a:r>
                        <a:rPr lang="en-US" sz="2000" b="1" dirty="0" smtClean="0"/>
                        <a:t>g/l</a:t>
                      </a:r>
                      <a:endParaRPr lang="el-GR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05800" cy="4897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1"/>
                </a:solidFill>
                <a:latin typeface="Constantia" pitchFamily="18" charset="0"/>
              </a:rPr>
              <a:t>ΣΥΜΠΕΡΑΣΜΑΤΑ</a:t>
            </a:r>
            <a:endParaRPr lang="el-GR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071563" y="1785938"/>
            <a:ext cx="7358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>
                <a:latin typeface="Constantia" pitchFamily="18" charset="0"/>
              </a:rPr>
              <a:t> </a:t>
            </a:r>
            <a:r>
              <a:rPr lang="el-GR" sz="2400" b="1">
                <a:latin typeface="Constantia" pitchFamily="18" charset="0"/>
              </a:rPr>
              <a:t>ΣΕ ΓΕΝΙΚΕΣ ΓΡΑΜΜΕΣ Η ΚΑΤΑΣΤΑΣΗ ΤΟΥ ΛΗΘΑΙΟΥ ΕΙΝΑΙ ΚΑΛΗ ΑΠΟ ΠΛΕΥΡΑΣ ΠΟΙΟΤΗΤΑΣ ΝΕΡΟΥ-ΚΥΡΙΩΣ ΣΕ Ο,ΤΙ ΑΦΟΡΑ ΤΗ ΧΗΜΙΚΗ ΡΥΠΑΝΣΗ. ΩΣΤΟΣΟ ΕΙΝΑΙ ΑΞΙΟΣΗΜΕΙΩΤΗ Η ΥΠΑΡΞΗ ΠΟΛΛΩΝ ΙΧΝΩΝ ΑΠΌ ΠΑΡΑΣΙΤΟΚΤΟΝΑ.</a:t>
            </a:r>
          </a:p>
          <a:p>
            <a:pPr>
              <a:buFont typeface="Wingdings" pitchFamily="2" charset="2"/>
              <a:buChar char="§"/>
            </a:pPr>
            <a:endParaRPr lang="el-GR" sz="2400" b="1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400" b="1">
                <a:latin typeface="Constantia" pitchFamily="18" charset="0"/>
              </a:rPr>
              <a:t>ΧΡΕΙΑΖΟΝΤΑΙ ΚΑΙ ΑΛΛΑ ΣΤΟΙΧΕΙΑ (π.χ. ΜΙΚΡΟΒΙΟΛΟΓΙΚΕΣ ΑΝΑΛΥΣΕΙΣ)</a:t>
            </a:r>
          </a:p>
          <a:p>
            <a:endParaRPr lang="el-GR" sz="24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3393</TotalTime>
  <Words>275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Πρότυπο σχεδίασης</vt:lpstr>
      </vt:variant>
      <vt:variant>
        <vt:i4>4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Wingdings</vt:lpstr>
      <vt:lpstr>Ροή</vt:lpstr>
      <vt:lpstr>Ροή</vt:lpstr>
      <vt:lpstr>Ροή</vt:lpstr>
      <vt:lpstr>Ροή</vt:lpstr>
      <vt:lpstr>Διαφάνεια 1</vt:lpstr>
      <vt:lpstr>ΡΥΠΑΝΣΗ ΠΟΤΑΜΩΝ</vt:lpstr>
      <vt:lpstr>Διαφάνεια 3</vt:lpstr>
      <vt:lpstr>Διαφάνεια 4</vt:lpstr>
      <vt:lpstr> ΕΥΤΡΟΦΙΣΜΟΣ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Public</cp:lastModifiedBy>
  <cp:revision>69</cp:revision>
  <dcterms:created xsi:type="dcterms:W3CDTF">2016-10-29T16:14:09Z</dcterms:created>
  <dcterms:modified xsi:type="dcterms:W3CDTF">2017-05-20T06:24:55Z</dcterms:modified>
</cp:coreProperties>
</file>